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62" r:id="rId2"/>
    <p:sldId id="304" r:id="rId3"/>
    <p:sldId id="261" r:id="rId4"/>
    <p:sldId id="287" r:id="rId5"/>
    <p:sldId id="288" r:id="rId6"/>
    <p:sldId id="26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5" r:id="rId15"/>
    <p:sldId id="301" r:id="rId16"/>
    <p:sldId id="303" r:id="rId17"/>
    <p:sldId id="276" r:id="rId18"/>
    <p:sldId id="293" r:id="rId19"/>
    <p:sldId id="275" r:id="rId20"/>
    <p:sldId id="271" r:id="rId21"/>
    <p:sldId id="290" r:id="rId22"/>
    <p:sldId id="291" r:id="rId23"/>
    <p:sldId id="292" r:id="rId24"/>
    <p:sldId id="289" r:id="rId25"/>
  </p:sldIdLst>
  <p:sldSz cx="9144000" cy="6858000" type="screen4x3"/>
  <p:notesSz cx="710565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ECFF"/>
    <a:srgbClr val="66FFFF"/>
    <a:srgbClr val="FF6699"/>
    <a:srgbClr val="CC99FF"/>
    <a:srgbClr val="FFCCFF"/>
    <a:srgbClr val="99FFCC"/>
    <a:srgbClr val="FFFF99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1" d="100"/>
          <a:sy n="91" d="100"/>
        </p:scale>
        <p:origin x="-72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54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2222222222236"/>
          <c:y val="4.3072515434984956E-2"/>
          <c:w val="0.88730448624477665"/>
          <c:h val="0.72267354432052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43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641975308643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802469135802559E-2"/>
                  <c:y val="-8.4180998426411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</c:v>
                </c:pt>
                <c:pt idx="1">
                  <c:v>оценка на 2023 год</c:v>
                </c:pt>
                <c:pt idx="2">
                  <c:v>план на 2024 год</c:v>
                </c:pt>
                <c:pt idx="3">
                  <c:v>план на 2025 год</c:v>
                </c:pt>
                <c:pt idx="4">
                  <c:v>план на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492.6</c:v>
                </c:pt>
                <c:pt idx="1">
                  <c:v>517.70000000000005</c:v>
                </c:pt>
                <c:pt idx="2">
                  <c:v>542.20000000000005</c:v>
                </c:pt>
                <c:pt idx="3">
                  <c:v>580.6</c:v>
                </c:pt>
                <c:pt idx="4">
                  <c:v>602.1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061728395061731E-2"/>
                  <c:y val="-0.21232918076773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604938271604975E-2"/>
                  <c:y val="-0.1289254074115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04E-2"/>
                  <c:y val="-0.11567237396286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75308641975363E-2"/>
                  <c:y val="-9.335969131074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950617283950622E-2"/>
                  <c:y val="-8.372454102534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</c:v>
                </c:pt>
                <c:pt idx="1">
                  <c:v>оценка на 2023 год</c:v>
                </c:pt>
                <c:pt idx="2">
                  <c:v>план на 2024 год</c:v>
                </c:pt>
                <c:pt idx="3">
                  <c:v>план на 2025 год</c:v>
                </c:pt>
                <c:pt idx="4">
                  <c:v>план на 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117.9</c:v>
                </c:pt>
                <c:pt idx="1">
                  <c:v>253.8</c:v>
                </c:pt>
                <c:pt idx="2">
                  <c:v>102.3</c:v>
                </c:pt>
                <c:pt idx="3">
                  <c:v>71.900000000000006</c:v>
                </c:pt>
                <c:pt idx="4">
                  <c:v>61.6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3720576"/>
        <c:axId val="203722112"/>
        <c:axId val="0"/>
      </c:bar3DChart>
      <c:catAx>
        <c:axId val="2037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203722112"/>
        <c:crosses val="autoZero"/>
        <c:auto val="1"/>
        <c:lblAlgn val="ctr"/>
        <c:lblOffset val="100"/>
        <c:noMultiLvlLbl val="0"/>
      </c:catAx>
      <c:valAx>
        <c:axId val="2037221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203720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75057601328881396"/>
          <c:y val="5.2337292834983978E-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1709991697222892"/>
          <c:y val="7.2391336241144244E-2"/>
          <c:w val="0.86324341401769555"/>
          <c:h val="0.65749445307117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2647549940553866E-2"/>
                  <c:y val="4.089722720019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074192419747675E-2"/>
                  <c:y val="6.390191750030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059019976221453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588529964332319E-2"/>
                  <c:y val="1.02243068000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338947413803107E-2"/>
                  <c:y val="5.3677610700260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1.9</c:v>
                </c:pt>
                <c:pt idx="1">
                  <c:v>1.9</c:v>
                </c:pt>
                <c:pt idx="2">
                  <c:v>1.6</c:v>
                </c:pt>
                <c:pt idx="3">
                  <c:v>1.7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4671616"/>
        <c:axId val="204689792"/>
        <c:axId val="0"/>
      </c:bar3DChart>
      <c:catAx>
        <c:axId val="20467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689792"/>
        <c:crosses val="autoZero"/>
        <c:auto val="1"/>
        <c:lblAlgn val="ctr"/>
        <c:lblOffset val="100"/>
        <c:noMultiLvlLbl val="0"/>
      </c:catAx>
      <c:valAx>
        <c:axId val="204689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46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678E-2"/>
                  <c:y val="-0.40406892411625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061728395061786E-2"/>
                  <c:y val="-0.3254997886637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1985E-2"/>
                  <c:y val="-0.33391788664644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18518518518406E-2"/>
                  <c:y val="-0.34233598462912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за 2022 год</c:v>
                </c:pt>
                <c:pt idx="1">
                  <c:v>оценка на 2023 год</c:v>
                </c:pt>
                <c:pt idx="2">
                  <c:v>план на 2024 год</c:v>
                </c:pt>
                <c:pt idx="3">
                  <c:v>план на 2025 год</c:v>
                </c:pt>
                <c:pt idx="4">
                  <c:v>план на 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691.4</c:v>
                </c:pt>
                <c:pt idx="1">
                  <c:v>874</c:v>
                </c:pt>
                <c:pt idx="2" formatCode="0.0">
                  <c:v>644.5</c:v>
                </c:pt>
                <c:pt idx="3">
                  <c:v>652.5</c:v>
                </c:pt>
                <c:pt idx="4">
                  <c:v>663.7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802304"/>
        <c:axId val="204828672"/>
        <c:axId val="0"/>
      </c:bar3DChart>
      <c:catAx>
        <c:axId val="20480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828672"/>
        <c:crosses val="autoZero"/>
        <c:auto val="1"/>
        <c:lblAlgn val="ctr"/>
        <c:lblOffset val="100"/>
        <c:noMultiLvlLbl val="0"/>
      </c:catAx>
      <c:valAx>
        <c:axId val="2048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80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floor>
    <c:sideWall>
      <c:thickness val="0"/>
      <c:spPr>
        <a:solidFill>
          <a:schemeClr val="bg1">
            <a:lumMod val="7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sideWall>
    <c:backWall>
      <c:thickness val="0"/>
      <c:spPr>
        <a:solidFill>
          <a:schemeClr val="bg1">
            <a:lumMod val="7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0622035092835638"/>
          <c:y val="2.3481791698017541E-2"/>
          <c:w val="0.52111767279090049"/>
          <c:h val="0.907189945674098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0987654320987678E-2"/>
                  <c:y val="7.41396084656959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358024691358028E-2"/>
                  <c:y val="2.558367715921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75E-2"/>
                  <c:y val="9.7039514482028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8.83</c:v>
                </c:pt>
                <c:pt idx="1">
                  <c:v>11.37</c:v>
                </c:pt>
                <c:pt idx="2">
                  <c:v>14.64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0987654320987678E-2"/>
                  <c:y val="-2.173423982096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814814814814839E-2"/>
                  <c:y val="-1.533005217333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75E-2"/>
                  <c:y val="-1.319543779576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2.94</c:v>
                </c:pt>
                <c:pt idx="1">
                  <c:v>3.02</c:v>
                </c:pt>
                <c:pt idx="2">
                  <c:v>3.08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0185063672596475E-2"/>
                  <c:y val="-7.815734133710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271483425682895E-2"/>
                  <c:y val="-5.82564376055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185185185185161E-2"/>
                  <c:y val="-5.393415355442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17.37</c:v>
                </c:pt>
                <c:pt idx="1">
                  <c:v>19.399999999999999</c:v>
                </c:pt>
                <c:pt idx="2">
                  <c:v>18.27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8641853796053245E-2"/>
                  <c:y val="-3.710081057467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25E-2"/>
                  <c:y val="-2.595075779499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641975308641965E-2"/>
                  <c:y val="-1.538310746935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57.03</c:v>
                </c:pt>
                <c:pt idx="1">
                  <c:v>52.44</c:v>
                </c:pt>
                <c:pt idx="2">
                  <c:v>49.92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4.1666666666666664E-2"/>
                  <c:y val="1.15372875376554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09876543209763E-2"/>
                  <c:y val="1.585974384627469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753086419753098E-2"/>
                  <c:y val="7.3207695636236395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0.00</c:formatCode>
                <c:ptCount val="3"/>
                <c:pt idx="0">
                  <c:v>10.53</c:v>
                </c:pt>
                <c:pt idx="1">
                  <c:v>10.38</c:v>
                </c:pt>
                <c:pt idx="2">
                  <c:v>10.61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Лист1!$H$2:$H$4</c:f>
              <c:numCache>
                <c:formatCode>0.00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7.098765432098765E-2"/>
                  <c:y val="-1.702472101182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74074074074125E-2"/>
                  <c:y val="-1.958308872774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48E-2"/>
                  <c:y val="-1.968902706233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Лист1!$I$2:$I$4</c:f>
              <c:numCache>
                <c:formatCode>0.00</c:formatCode>
                <c:ptCount val="3"/>
                <c:pt idx="0">
                  <c:v>3.26</c:v>
                </c:pt>
                <c:pt idx="1">
                  <c:v>3.34</c:v>
                </c:pt>
                <c:pt idx="2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990336"/>
        <c:axId val="204991872"/>
        <c:axId val="0"/>
      </c:bar3DChart>
      <c:catAx>
        <c:axId val="2049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991872"/>
        <c:crosses val="autoZero"/>
        <c:auto val="1"/>
        <c:lblAlgn val="ctr"/>
        <c:lblOffset val="100"/>
        <c:noMultiLvlLbl val="0"/>
      </c:catAx>
      <c:valAx>
        <c:axId val="204991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499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58024691358064"/>
          <c:y val="5.0316402492634298E-2"/>
          <c:w val="0.33000631865461261"/>
          <c:h val="0.84733407472941802"/>
        </c:manualLayout>
      </c:layout>
      <c:overlay val="0"/>
      <c:txPr>
        <a:bodyPr/>
        <a:lstStyle/>
        <a:p>
          <a:pPr>
            <a:defRPr sz="1500" b="1" i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366209310076659"/>
          <c:w val="0.66085946942976936"/>
          <c:h val="0.8289593639922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млн. руб.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6699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explosion val="1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4144152992371664"/>
                  <c:y val="-0.18192933628289668"/>
                </c:manualLayout>
              </c:layout>
              <c:tx>
                <c:rich>
                  <a:bodyPr/>
                  <a:lstStyle/>
                  <a:p>
                    <a:fld id="{928C2020-DBA5-4611-8C54-0499FDE77541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3.4273300289258354E-3"/>
                  <c:y val="5.9176431376905834E-2"/>
                </c:manualLayout>
              </c:layout>
              <c:tx>
                <c:rich>
                  <a:bodyPr/>
                  <a:lstStyle/>
                  <a:p>
                    <a:fld id="{D5325E77-4974-43DB-9588-845ABDADB7A3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3911807657248257"/>
                  <c:y val="6.2821859662651955E-2"/>
                </c:manualLayout>
              </c:layout>
              <c:tx>
                <c:rich>
                  <a:bodyPr/>
                  <a:lstStyle/>
                  <a:p>
                    <a:fld id="{52EB8C04-E4C0-4B3B-912A-332528BF019B}" type="CELLRANGE">
                      <a:rPr lang="en-US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3.7728237692465229E-2"/>
                  <c:y val="-0.28991958409849888"/>
                </c:manualLayout>
              </c:layout>
              <c:tx>
                <c:rich>
                  <a:bodyPr/>
                  <a:lstStyle/>
                  <a:p>
                    <a:fld id="{8956F452-9E4B-4604-B665-8DB0971FB07B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 (203,0млн.руб.)</c:v>
                </c:pt>
                <c:pt idx="1">
                  <c:v>Акцизы (6,7 млн.руб.)</c:v>
                </c:pt>
                <c:pt idx="2">
                  <c:v>ЕСХН (1,9 млн.руб.)</c:v>
                </c:pt>
                <c:pt idx="3">
                  <c:v>налоги на имущество (289,2 млн.руб.)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</c:v>
                </c:pt>
                <c:pt idx="1">
                  <c:v>6.7</c:v>
                </c:pt>
                <c:pt idx="2">
                  <c:v>1.9</c:v>
                </c:pt>
                <c:pt idx="3">
                  <c:v>289.2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Лист1!$C$2:$C$5</c15:f>
                <c15:dlblRangeCache>
                  <c:ptCount val="4"/>
                  <c:pt idx="0">
                    <c:v>40,5%</c:v>
                  </c:pt>
                  <c:pt idx="1">
                    <c:v>1,3%</c:v>
                  </c:pt>
                  <c:pt idx="2">
                    <c:v>0,4%</c:v>
                  </c:pt>
                  <c:pt idx="3">
                    <c:v>57,7%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НДФЛ (203,0млн.руб.)</c:v>
                </c:pt>
                <c:pt idx="1">
                  <c:v>Акцизы (6,7 млн.руб.)</c:v>
                </c:pt>
                <c:pt idx="2">
                  <c:v>ЕСХН (1,9 млн.руб.)</c:v>
                </c:pt>
                <c:pt idx="3">
                  <c:v>налоги на имущество (289,2 млн.руб.)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0.40535143769968052</c:v>
                </c:pt>
                <c:pt idx="1">
                  <c:v>1.3378594249201278E-2</c:v>
                </c:pt>
                <c:pt idx="2">
                  <c:v>3.7939297124600642E-3</c:v>
                </c:pt>
                <c:pt idx="3">
                  <c:v>0.57747603833865813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6228785824332814"/>
          <c:y val="8.7400215335550938E-2"/>
          <c:w val="0.32496263041480383"/>
          <c:h val="0.86903987792206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млн.руб.</a:t>
            </a:r>
          </a:p>
        </c:rich>
      </c:tx>
      <c:layout>
        <c:manualLayout>
          <c:xMode val="edge"/>
          <c:yMode val="edge"/>
          <c:x val="0.82489235692158602"/>
          <c:y val="4.13821689565358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99"/>
        </a:solidFill>
      </c:spPr>
    </c:sideWall>
    <c:backWall>
      <c:thickness val="0"/>
      <c:spPr>
        <a:solidFill>
          <a:srgbClr val="FFFF99"/>
        </a:solidFill>
      </c:spPr>
    </c:backWall>
    <c:plotArea>
      <c:layout>
        <c:manualLayout>
          <c:layoutTarget val="inner"/>
          <c:xMode val="edge"/>
          <c:yMode val="edge"/>
          <c:x val="0.22994812591882571"/>
          <c:y val="9.1946380957671367E-2"/>
          <c:w val="0.72763103841175625"/>
          <c:h val="0.80911691235696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179.8</c:v>
                </c:pt>
                <c:pt idx="1">
                  <c:v>196.8</c:v>
                </c:pt>
                <c:pt idx="2">
                  <c:v>203</c:v>
                </c:pt>
                <c:pt idx="3">
                  <c:v>218.3</c:v>
                </c:pt>
                <c:pt idx="4">
                  <c:v>229.9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4000640"/>
        <c:axId val="204002432"/>
        <c:axId val="0"/>
      </c:bar3DChart>
      <c:catAx>
        <c:axId val="204000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002432"/>
        <c:crosses val="autoZero"/>
        <c:auto val="1"/>
        <c:lblAlgn val="ctr"/>
        <c:lblOffset val="100"/>
        <c:noMultiLvlLbl val="0"/>
      </c:catAx>
      <c:valAx>
        <c:axId val="2040024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00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105854604743618E-2"/>
          <c:y val="4.268661506746171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25"/>
      <c:rotY val="3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260469557436561"/>
          <c:y val="8.773463704978407E-2"/>
          <c:w val="0.71465783081159584"/>
          <c:h val="0.762532774136206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6.3</c:v>
                </c:pt>
                <c:pt idx="1">
                  <c:v>6.6</c:v>
                </c:pt>
                <c:pt idx="2">
                  <c:v>6.7</c:v>
                </c:pt>
                <c:pt idx="3">
                  <c:v>6.8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4038528"/>
        <c:axId val="204040064"/>
        <c:axId val="0"/>
      </c:bar3DChart>
      <c:catAx>
        <c:axId val="20403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4040064"/>
        <c:crosses val="autoZero"/>
        <c:auto val="1"/>
        <c:lblAlgn val="ctr"/>
        <c:lblOffset val="100"/>
        <c:noMultiLvlLbl val="0"/>
      </c:catAx>
      <c:valAx>
        <c:axId val="204040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403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6.2882764654422179E-4"/>
          <c:y val="0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7.2439486730825522E-2"/>
          <c:y val="2.7904711911011192E-2"/>
          <c:w val="0.86324341401769533"/>
          <c:h val="0.539735533058367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3.4</c:v>
                </c:pt>
                <c:pt idx="1">
                  <c:v>1.1000000000000001</c:v>
                </c:pt>
                <c:pt idx="2">
                  <c:v>1.9</c:v>
                </c:pt>
                <c:pt idx="3">
                  <c:v>2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4178560"/>
        <c:axId val="204180096"/>
        <c:axId val="0"/>
      </c:bar3DChart>
      <c:catAx>
        <c:axId val="20417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4180096"/>
        <c:crosses val="autoZero"/>
        <c:auto val="1"/>
        <c:lblAlgn val="ctr"/>
        <c:lblOffset val="100"/>
        <c:noMultiLvlLbl val="0"/>
      </c:catAx>
      <c:valAx>
        <c:axId val="204180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1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9.0186400311072307E-2"/>
          <c:y val="7.5727751199026652E-2"/>
          <c:w val="0.54113687177991332"/>
          <c:h val="0.767480644450694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22</c:v>
                </c:pt>
                <c:pt idx="2">
                  <c:v>26.8</c:v>
                </c:pt>
                <c:pt idx="3">
                  <c:v>26.8</c:v>
                </c:pt>
                <c:pt idx="4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80.599999999999994</c:v>
                </c:pt>
                <c:pt idx="1">
                  <c:v>80</c:v>
                </c:pt>
                <c:pt idx="2">
                  <c:v>82.1</c:v>
                </c:pt>
                <c:pt idx="3">
                  <c:v>85.4</c:v>
                </c:pt>
                <c:pt idx="4">
                  <c:v>88.8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160.19999999999999</c:v>
                </c:pt>
                <c:pt idx="1">
                  <c:v>165.5</c:v>
                </c:pt>
                <c:pt idx="2">
                  <c:v>180.2</c:v>
                </c:pt>
                <c:pt idx="3">
                  <c:v>198</c:v>
                </c:pt>
                <c:pt idx="4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238848"/>
        <c:axId val="204240384"/>
        <c:axId val="0"/>
      </c:bar3DChart>
      <c:catAx>
        <c:axId val="20423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240384"/>
        <c:crosses val="autoZero"/>
        <c:auto val="1"/>
        <c:lblAlgn val="ctr"/>
        <c:lblOffset val="100"/>
        <c:noMultiLvlLbl val="0"/>
      </c:catAx>
      <c:valAx>
        <c:axId val="20424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2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73067949840237"/>
          <c:y val="4.7483375361221491E-2"/>
          <c:w val="0.28071376494604838"/>
          <c:h val="0.41678334533446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 </c:v>
                </c:pt>
                <c:pt idx="1">
                  <c:v>доходы от продажи</c:v>
                </c:pt>
                <c:pt idx="2">
                  <c:v>штрафы, санкции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0.93</c:v>
                </c:pt>
                <c:pt idx="1">
                  <c:v>2.9000000000000001E-2</c:v>
                </c:pt>
                <c:pt idx="2">
                  <c:v>4.1000000000000002E-2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80166715271882"/>
          <c:y val="0.1159980759895741"/>
          <c:w val="0.33239586371148094"/>
          <c:h val="0.7016831556068845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>
        <c:manualLayout>
          <c:xMode val="edge"/>
          <c:yMode val="edge"/>
          <c:x val="7.105854604743618E-2"/>
          <c:y val="1.9170575250093125E-2"/>
        </c:manualLayout>
      </c:layout>
      <c:overlay val="0"/>
    </c:title>
    <c:autoTitleDeleted val="0"/>
    <c:view3D>
      <c:rotX val="25"/>
      <c:rotY val="30"/>
      <c:rAngAx val="1"/>
    </c:view3D>
    <c:floor>
      <c:thickness val="0"/>
    </c:floor>
    <c:sideWall>
      <c:thickness val="0"/>
      <c:spPr>
        <a:solidFill>
          <a:srgbClr val="FFFF99"/>
        </a:solidFill>
      </c:spPr>
    </c:sideWall>
    <c:backWall>
      <c:thickness val="0"/>
      <c:spPr>
        <a:solidFill>
          <a:srgbClr val="FFFF99"/>
        </a:solidFill>
      </c:spPr>
    </c:backWall>
    <c:plotArea>
      <c:layout>
        <c:manualLayout>
          <c:layoutTarget val="inner"/>
          <c:xMode val="edge"/>
          <c:yMode val="edge"/>
          <c:x val="0.2260469557436561"/>
          <c:y val="8.773463704978407E-2"/>
          <c:w val="0.71465783081159606"/>
          <c:h val="0.762532774136206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61216149004241E-2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257600931276505E-3"/>
                  <c:y val="-1.32276969225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2022г.</c:v>
                </c:pt>
                <c:pt idx="1">
                  <c:v>оценка 2023г.</c:v>
                </c:pt>
                <c:pt idx="2">
                  <c:v>проект 2024г.</c:v>
                </c:pt>
                <c:pt idx="3">
                  <c:v>проект 2025г.</c:v>
                </c:pt>
                <c:pt idx="4">
                  <c:v>проект 2026г.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31.4</c:v>
                </c:pt>
                <c:pt idx="1">
                  <c:v>41.3</c:v>
                </c:pt>
                <c:pt idx="2">
                  <c:v>38.5</c:v>
                </c:pt>
                <c:pt idx="3">
                  <c:v>40</c:v>
                </c:pt>
                <c:pt idx="4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4387840"/>
        <c:axId val="204389376"/>
        <c:axId val="0"/>
      </c:bar3DChart>
      <c:catAx>
        <c:axId val="204387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389376"/>
        <c:crosses val="autoZero"/>
        <c:auto val="1"/>
        <c:lblAlgn val="ctr"/>
        <c:lblOffset val="100"/>
        <c:noMultiLvlLbl val="0"/>
      </c:catAx>
      <c:valAx>
        <c:axId val="204389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38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012345679012343E-2"/>
                  <c:y val="-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518518518518517E-2"/>
                  <c:y val="-0.15433179634919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234567901234566E-2"/>
                  <c:y val="-0.1066292411139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75308641975308E-2"/>
                  <c:y val="-0.12065940441846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1985E-2"/>
                  <c:y val="-0.13188353506204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2023г.</c:v>
                </c:pt>
                <c:pt idx="2">
                  <c:v>план 2024г.</c:v>
                </c:pt>
                <c:pt idx="3">
                  <c:v>план 2025г.</c:v>
                </c:pt>
                <c:pt idx="4">
                  <c:v>план 2026г.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7.7</c:v>
                </c:pt>
                <c:pt idx="1">
                  <c:v>2.6</c:v>
                </c:pt>
                <c:pt idx="2">
                  <c:v>1.2</c:v>
                </c:pt>
                <c:pt idx="3">
                  <c:v>1.6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4623232"/>
        <c:axId val="204625024"/>
        <c:axId val="0"/>
      </c:bar3DChart>
      <c:catAx>
        <c:axId val="204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625024"/>
        <c:crosses val="autoZero"/>
        <c:auto val="1"/>
        <c:lblAlgn val="ctr"/>
        <c:lblOffset val="100"/>
        <c:noMultiLvlLbl val="0"/>
      </c:catAx>
      <c:valAx>
        <c:axId val="2046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623232"/>
        <c:crosses val="autoZero"/>
        <c:crossBetween val="between"/>
      </c:valAx>
      <c:spPr>
        <a:solidFill>
          <a:srgbClr val="CCEC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0CBB9-D92B-4B07-B0A0-23C90CED040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AE8D46F-9201-4431-B6B8-43BDF9CD581C}">
      <dgm:prSet phldrT="[Текст]"/>
      <dgm:spPr>
        <a:solidFill>
          <a:srgbClr val="66FF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Прогноз социально – экономического развития Аксайского городского поселения на 2024 год и плановый период 2025 и 2026 год</a:t>
          </a:r>
          <a:endParaRPr lang="ru-RU" dirty="0"/>
        </a:p>
      </dgm:t>
    </dgm:pt>
    <dgm:pt modelId="{38F23361-D17C-4377-BDFD-60B91F75078D}" type="parTrans" cxnId="{D2CE5531-FB97-4D52-80B5-48C6792C00EA}">
      <dgm:prSet/>
      <dgm:spPr/>
      <dgm:t>
        <a:bodyPr/>
        <a:lstStyle/>
        <a:p>
          <a:endParaRPr lang="ru-RU"/>
        </a:p>
      </dgm:t>
    </dgm:pt>
    <dgm:pt modelId="{E7C7DAD5-BA35-4A17-B399-0221F373A5F0}" type="sibTrans" cxnId="{D2CE5531-FB97-4D52-80B5-48C6792C00EA}">
      <dgm:prSet/>
      <dgm:spPr/>
      <dgm:t>
        <a:bodyPr/>
        <a:lstStyle/>
        <a:p>
          <a:endParaRPr lang="ru-RU"/>
        </a:p>
      </dgm:t>
    </dgm:pt>
    <dgm:pt modelId="{245C9EAC-6FAF-4DE9-82FA-91597E66A14C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направления бюджетной и налоговой политики Аксайского городского поселения на 2024-2026 годы </a:t>
          </a:r>
          <a:endParaRPr lang="ru-RU" dirty="0"/>
        </a:p>
      </dgm:t>
    </dgm:pt>
    <dgm:pt modelId="{0FAABF4C-FDA7-4DA1-A140-C12E3A67F90A}" type="parTrans" cxnId="{2AC4DDFE-BD27-4973-A2D4-D24AB98364F4}">
      <dgm:prSet/>
      <dgm:spPr/>
      <dgm:t>
        <a:bodyPr/>
        <a:lstStyle/>
        <a:p>
          <a:endParaRPr lang="ru-RU"/>
        </a:p>
      </dgm:t>
    </dgm:pt>
    <dgm:pt modelId="{3A35A3A3-101D-4BED-A39D-7658BBE99938}" type="sibTrans" cxnId="{2AC4DDFE-BD27-4973-A2D4-D24AB98364F4}">
      <dgm:prSet/>
      <dgm:spPr/>
      <dgm:t>
        <a:bodyPr/>
        <a:lstStyle/>
        <a:p>
          <a:endParaRPr lang="ru-RU"/>
        </a:p>
      </dgm:t>
    </dgm:pt>
    <dgm:pt modelId="{07541AE6-E932-48E9-A37C-2D260D84473D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Муниципальные программы Аксайского городского поселения (изменения в них)</a:t>
          </a:r>
          <a:endParaRPr lang="ru-RU" dirty="0"/>
        </a:p>
      </dgm:t>
    </dgm:pt>
    <dgm:pt modelId="{D76767BD-FE02-4547-BAA5-2BEF172AB44B}" type="parTrans" cxnId="{BB985634-EB5E-4C66-A8B9-FCF999216CA7}">
      <dgm:prSet/>
      <dgm:spPr/>
      <dgm:t>
        <a:bodyPr/>
        <a:lstStyle/>
        <a:p>
          <a:endParaRPr lang="ru-RU"/>
        </a:p>
      </dgm:t>
    </dgm:pt>
    <dgm:pt modelId="{06D9A7C4-0DC7-425D-B83D-5490031123F4}" type="sibTrans" cxnId="{BB985634-EB5E-4C66-A8B9-FCF999216CA7}">
      <dgm:prSet/>
      <dgm:spPr/>
      <dgm:t>
        <a:bodyPr/>
        <a:lstStyle/>
        <a:p>
          <a:endParaRPr lang="ru-RU"/>
        </a:p>
      </dgm:t>
    </dgm:pt>
    <dgm:pt modelId="{5B54D218-37FB-44E7-9577-44E41AA7E985}" type="pres">
      <dgm:prSet presAssocID="{F5C0CBB9-D92B-4B07-B0A0-23C90CED0409}" presName="Name0" presStyleCnt="0">
        <dgm:presLayoutVars>
          <dgm:dir/>
          <dgm:resizeHandles val="exact"/>
        </dgm:presLayoutVars>
      </dgm:prSet>
      <dgm:spPr/>
    </dgm:pt>
    <dgm:pt modelId="{1F17BD1E-25A4-4ABF-A995-184B339021FF}" type="pres">
      <dgm:prSet presAssocID="{F5C0CBB9-D92B-4B07-B0A0-23C90CED0409}" presName="bkgdShp" presStyleLbl="alignAccFollowNode1" presStyleIdx="0" presStyleCnt="1"/>
      <dgm:spPr/>
    </dgm:pt>
    <dgm:pt modelId="{560AEA58-8455-4DB1-A010-894691380605}" type="pres">
      <dgm:prSet presAssocID="{F5C0CBB9-D92B-4B07-B0A0-23C90CED0409}" presName="linComp" presStyleCnt="0"/>
      <dgm:spPr/>
    </dgm:pt>
    <dgm:pt modelId="{F1B90C8A-739C-4F5C-A418-89B3D4372413}" type="pres">
      <dgm:prSet presAssocID="{FAE8D46F-9201-4431-B6B8-43BDF9CD581C}" presName="compNode" presStyleCnt="0"/>
      <dgm:spPr/>
    </dgm:pt>
    <dgm:pt modelId="{1DECFAD8-B57B-420D-9F1D-449919E524F7}" type="pres">
      <dgm:prSet presAssocID="{FAE8D46F-9201-4431-B6B8-43BDF9CD581C}" presName="node" presStyleLbl="node1" presStyleIdx="0" presStyleCnt="3" custLinFactNeighborX="2130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EE26-2AB9-4CDA-B37D-2981B0DF8DDF}" type="pres">
      <dgm:prSet presAssocID="{FAE8D46F-9201-4431-B6B8-43BDF9CD581C}" presName="invisiNode" presStyleLbl="node1" presStyleIdx="0" presStyleCnt="3"/>
      <dgm:spPr/>
    </dgm:pt>
    <dgm:pt modelId="{792C0706-200E-49BA-9A44-EEFC25FF5A1F}" type="pres">
      <dgm:prSet presAssocID="{FAE8D46F-9201-4431-B6B8-43BDF9CD581C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02C228-5659-4C3B-93EB-30F5990E6DEC}" type="pres">
      <dgm:prSet presAssocID="{E7C7DAD5-BA35-4A17-B399-0221F373A5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B90816-165A-48FD-BB41-20C67750579B}" type="pres">
      <dgm:prSet presAssocID="{245C9EAC-6FAF-4DE9-82FA-91597E66A14C}" presName="compNode" presStyleCnt="0"/>
      <dgm:spPr/>
    </dgm:pt>
    <dgm:pt modelId="{2B1E2711-B27D-4696-B027-7B325AFDA0FE}" type="pres">
      <dgm:prSet presAssocID="{245C9EAC-6FAF-4DE9-82FA-91597E66A14C}" presName="node" presStyleLbl="node1" presStyleIdx="1" presStyleCnt="3" custLinFactNeighborX="1393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97158-84D5-4EE3-8BE8-7B8E2DC6033B}" type="pres">
      <dgm:prSet presAssocID="{245C9EAC-6FAF-4DE9-82FA-91597E66A14C}" presName="invisiNode" presStyleLbl="node1" presStyleIdx="1" presStyleCnt="3"/>
      <dgm:spPr/>
    </dgm:pt>
    <dgm:pt modelId="{839DD305-8579-4A29-9DB4-F510EE262746}" type="pres">
      <dgm:prSet presAssocID="{245C9EAC-6FAF-4DE9-82FA-91597E66A14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5B9B05-13A6-419A-97A4-FE385BE53B6C}" type="pres">
      <dgm:prSet presAssocID="{3A35A3A3-101D-4BED-A39D-7658BBE999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809760-DD33-4F4E-856A-F735F4A8613B}" type="pres">
      <dgm:prSet presAssocID="{07541AE6-E932-48E9-A37C-2D260D84473D}" presName="compNode" presStyleCnt="0"/>
      <dgm:spPr/>
    </dgm:pt>
    <dgm:pt modelId="{269F636B-4778-4A42-8291-C0F43A698611}" type="pres">
      <dgm:prSet presAssocID="{07541AE6-E932-48E9-A37C-2D260D84473D}" presName="node" presStyleLbl="node1" presStyleIdx="2" presStyleCnt="3" custLinFactNeighborX="-426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D7EA4-9CD8-4D59-B920-F81104A9A268}" type="pres">
      <dgm:prSet presAssocID="{07541AE6-E932-48E9-A37C-2D260D84473D}" presName="invisiNode" presStyleLbl="node1" presStyleIdx="2" presStyleCnt="3"/>
      <dgm:spPr/>
    </dgm:pt>
    <dgm:pt modelId="{ABA80E7F-464D-4138-9C01-1E906C1F49EF}" type="pres">
      <dgm:prSet presAssocID="{07541AE6-E932-48E9-A37C-2D260D84473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C4DDFE-BD27-4973-A2D4-D24AB98364F4}" srcId="{F5C0CBB9-D92B-4B07-B0A0-23C90CED0409}" destId="{245C9EAC-6FAF-4DE9-82FA-91597E66A14C}" srcOrd="1" destOrd="0" parTransId="{0FAABF4C-FDA7-4DA1-A140-C12E3A67F90A}" sibTransId="{3A35A3A3-101D-4BED-A39D-7658BBE99938}"/>
    <dgm:cxn modelId="{B2F5B248-9EBC-4A1B-9A6F-6F21E4336D4B}" type="presOf" srcId="{245C9EAC-6FAF-4DE9-82FA-91597E66A14C}" destId="{2B1E2711-B27D-4696-B027-7B325AFDA0FE}" srcOrd="0" destOrd="0" presId="urn:microsoft.com/office/officeart/2005/8/layout/pList2"/>
    <dgm:cxn modelId="{1292EF82-8C44-49F0-9444-C0129D406507}" type="presOf" srcId="{FAE8D46F-9201-4431-B6B8-43BDF9CD581C}" destId="{1DECFAD8-B57B-420D-9F1D-449919E524F7}" srcOrd="0" destOrd="0" presId="urn:microsoft.com/office/officeart/2005/8/layout/pList2"/>
    <dgm:cxn modelId="{D2CE5531-FB97-4D52-80B5-48C6792C00EA}" srcId="{F5C0CBB9-D92B-4B07-B0A0-23C90CED0409}" destId="{FAE8D46F-9201-4431-B6B8-43BDF9CD581C}" srcOrd="0" destOrd="0" parTransId="{38F23361-D17C-4377-BDFD-60B91F75078D}" sibTransId="{E7C7DAD5-BA35-4A17-B399-0221F373A5F0}"/>
    <dgm:cxn modelId="{D3FB35F4-6E8C-4596-B738-14620D149030}" type="presOf" srcId="{07541AE6-E932-48E9-A37C-2D260D84473D}" destId="{269F636B-4778-4A42-8291-C0F43A698611}" srcOrd="0" destOrd="0" presId="urn:microsoft.com/office/officeart/2005/8/layout/pList2"/>
    <dgm:cxn modelId="{5078F61A-9CF2-44B4-BF66-BE3962F9E667}" type="presOf" srcId="{E7C7DAD5-BA35-4A17-B399-0221F373A5F0}" destId="{4B02C228-5659-4C3B-93EB-30F5990E6DEC}" srcOrd="0" destOrd="0" presId="urn:microsoft.com/office/officeart/2005/8/layout/pList2"/>
    <dgm:cxn modelId="{654E7EAA-0441-437A-9D70-2E7D162E5E6A}" type="presOf" srcId="{3A35A3A3-101D-4BED-A39D-7658BBE99938}" destId="{B55B9B05-13A6-419A-97A4-FE385BE53B6C}" srcOrd="0" destOrd="0" presId="urn:microsoft.com/office/officeart/2005/8/layout/pList2"/>
    <dgm:cxn modelId="{BB985634-EB5E-4C66-A8B9-FCF999216CA7}" srcId="{F5C0CBB9-D92B-4B07-B0A0-23C90CED0409}" destId="{07541AE6-E932-48E9-A37C-2D260D84473D}" srcOrd="2" destOrd="0" parTransId="{D76767BD-FE02-4547-BAA5-2BEF172AB44B}" sibTransId="{06D9A7C4-0DC7-425D-B83D-5490031123F4}"/>
    <dgm:cxn modelId="{8E16D54F-8668-48EF-BD78-374DD2FEC7FA}" type="presOf" srcId="{F5C0CBB9-D92B-4B07-B0A0-23C90CED0409}" destId="{5B54D218-37FB-44E7-9577-44E41AA7E985}" srcOrd="0" destOrd="0" presId="urn:microsoft.com/office/officeart/2005/8/layout/pList2"/>
    <dgm:cxn modelId="{A03440F2-3A86-4C5A-AE5A-2C600C6464AB}" type="presParOf" srcId="{5B54D218-37FB-44E7-9577-44E41AA7E985}" destId="{1F17BD1E-25A4-4ABF-A995-184B339021FF}" srcOrd="0" destOrd="0" presId="urn:microsoft.com/office/officeart/2005/8/layout/pList2"/>
    <dgm:cxn modelId="{60D49DA9-2DAF-43B8-A49C-EDA87C651241}" type="presParOf" srcId="{5B54D218-37FB-44E7-9577-44E41AA7E985}" destId="{560AEA58-8455-4DB1-A010-894691380605}" srcOrd="1" destOrd="0" presId="urn:microsoft.com/office/officeart/2005/8/layout/pList2"/>
    <dgm:cxn modelId="{8CEC0EA1-EC64-46DD-BEEF-9C6CE97A7CC5}" type="presParOf" srcId="{560AEA58-8455-4DB1-A010-894691380605}" destId="{F1B90C8A-739C-4F5C-A418-89B3D4372413}" srcOrd="0" destOrd="0" presId="urn:microsoft.com/office/officeart/2005/8/layout/pList2"/>
    <dgm:cxn modelId="{2B257089-645A-40C6-944B-4120FCB3B0BB}" type="presParOf" srcId="{F1B90C8A-739C-4F5C-A418-89B3D4372413}" destId="{1DECFAD8-B57B-420D-9F1D-449919E524F7}" srcOrd="0" destOrd="0" presId="urn:microsoft.com/office/officeart/2005/8/layout/pList2"/>
    <dgm:cxn modelId="{A8DF6C11-B683-411E-938F-91FFDF3D9CBD}" type="presParOf" srcId="{F1B90C8A-739C-4F5C-A418-89B3D4372413}" destId="{66FFEE26-2AB9-4CDA-B37D-2981B0DF8DDF}" srcOrd="1" destOrd="0" presId="urn:microsoft.com/office/officeart/2005/8/layout/pList2"/>
    <dgm:cxn modelId="{4FDD8E34-A738-418A-A350-98936C1DF2D2}" type="presParOf" srcId="{F1B90C8A-739C-4F5C-A418-89B3D4372413}" destId="{792C0706-200E-49BA-9A44-EEFC25FF5A1F}" srcOrd="2" destOrd="0" presId="urn:microsoft.com/office/officeart/2005/8/layout/pList2"/>
    <dgm:cxn modelId="{23B01F1F-5F5E-43C2-8E66-FC7B38374DD4}" type="presParOf" srcId="{560AEA58-8455-4DB1-A010-894691380605}" destId="{4B02C228-5659-4C3B-93EB-30F5990E6DEC}" srcOrd="1" destOrd="0" presId="urn:microsoft.com/office/officeart/2005/8/layout/pList2"/>
    <dgm:cxn modelId="{8F5F125A-5864-4D8E-996B-49D25E3ACEFF}" type="presParOf" srcId="{560AEA58-8455-4DB1-A010-894691380605}" destId="{FCB90816-165A-48FD-BB41-20C67750579B}" srcOrd="2" destOrd="0" presId="urn:microsoft.com/office/officeart/2005/8/layout/pList2"/>
    <dgm:cxn modelId="{285F51C7-FE65-4A87-99AF-F392F76782BE}" type="presParOf" srcId="{FCB90816-165A-48FD-BB41-20C67750579B}" destId="{2B1E2711-B27D-4696-B027-7B325AFDA0FE}" srcOrd="0" destOrd="0" presId="urn:microsoft.com/office/officeart/2005/8/layout/pList2"/>
    <dgm:cxn modelId="{A177A912-E3A8-4E12-9E06-D8912327BE51}" type="presParOf" srcId="{FCB90816-165A-48FD-BB41-20C67750579B}" destId="{02697158-84D5-4EE3-8BE8-7B8E2DC6033B}" srcOrd="1" destOrd="0" presId="urn:microsoft.com/office/officeart/2005/8/layout/pList2"/>
    <dgm:cxn modelId="{766E3200-AAA1-4CA2-90C6-7B137401FE08}" type="presParOf" srcId="{FCB90816-165A-48FD-BB41-20C67750579B}" destId="{839DD305-8579-4A29-9DB4-F510EE262746}" srcOrd="2" destOrd="0" presId="urn:microsoft.com/office/officeart/2005/8/layout/pList2"/>
    <dgm:cxn modelId="{57A638AA-4CC2-4D47-80EF-413C9ADFB14E}" type="presParOf" srcId="{560AEA58-8455-4DB1-A010-894691380605}" destId="{B55B9B05-13A6-419A-97A4-FE385BE53B6C}" srcOrd="3" destOrd="0" presId="urn:microsoft.com/office/officeart/2005/8/layout/pList2"/>
    <dgm:cxn modelId="{B90BB69B-9946-484E-B245-35393DD05E76}" type="presParOf" srcId="{560AEA58-8455-4DB1-A010-894691380605}" destId="{62809760-DD33-4F4E-856A-F735F4A8613B}" srcOrd="4" destOrd="0" presId="urn:microsoft.com/office/officeart/2005/8/layout/pList2"/>
    <dgm:cxn modelId="{EF539F5F-C676-439F-B74A-90C74530E1F3}" type="presParOf" srcId="{62809760-DD33-4F4E-856A-F735F4A8613B}" destId="{269F636B-4778-4A42-8291-C0F43A698611}" srcOrd="0" destOrd="0" presId="urn:microsoft.com/office/officeart/2005/8/layout/pList2"/>
    <dgm:cxn modelId="{2E9C364A-FEF4-426A-B979-C4904AB97DB6}" type="presParOf" srcId="{62809760-DD33-4F4E-856A-F735F4A8613B}" destId="{A40D7EA4-9CD8-4D59-B920-F81104A9A268}" srcOrd="1" destOrd="0" presId="urn:microsoft.com/office/officeart/2005/8/layout/pList2"/>
    <dgm:cxn modelId="{01E54C86-83F3-4969-B5FB-D3E5EEBB85F0}" type="presParOf" srcId="{62809760-DD33-4F4E-856A-F735F4A8613B}" destId="{ABA80E7F-464D-4138-9C01-1E906C1F49E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C0206-08DE-4369-A389-3F57BF0EA8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8DC94-ABF0-4C77-A33A-99235D4EEDF7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 – 644,5 млн.руб.</a:t>
          </a:r>
          <a:endParaRPr lang="ru-RU" b="1" dirty="0">
            <a:solidFill>
              <a:schemeClr val="tx1"/>
            </a:solidFill>
          </a:endParaRPr>
        </a:p>
      </dgm:t>
    </dgm:pt>
    <dgm:pt modelId="{796B9066-0AF1-4979-9FC9-B55F783590D3}" type="parTrans" cxnId="{5DA6ACAF-40AC-4E24-910A-CE10B51AE070}">
      <dgm:prSet/>
      <dgm:spPr/>
      <dgm:t>
        <a:bodyPr/>
        <a:lstStyle/>
        <a:p>
          <a:endParaRPr lang="ru-RU"/>
        </a:p>
      </dgm:t>
    </dgm:pt>
    <dgm:pt modelId="{7992B527-3CCA-4BCE-8718-632043DFD79B}" type="sibTrans" cxnId="{5DA6ACAF-40AC-4E24-910A-CE10B51AE070}">
      <dgm:prSet/>
      <dgm:spPr/>
      <dgm:t>
        <a:bodyPr/>
        <a:lstStyle/>
        <a:p>
          <a:endParaRPr lang="ru-RU"/>
        </a:p>
      </dgm:t>
    </dgm:pt>
    <dgm:pt modelId="{ED73C3E5-F237-4E17-86F5-78B04F390E01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Общегосударственные вопросы – 56,9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32FF62B2-4CA7-4F13-8D1E-A4BF1245410F}" type="parTrans" cxnId="{7D597A08-B31F-49A4-BB10-16F54CB5247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3AC008D-EAB6-4592-925B-26463E096C64}" type="sibTrans" cxnId="{7D597A08-B31F-49A4-BB10-16F54CB5247D}">
      <dgm:prSet/>
      <dgm:spPr/>
      <dgm:t>
        <a:bodyPr/>
        <a:lstStyle/>
        <a:p>
          <a:endParaRPr lang="ru-RU"/>
        </a:p>
      </dgm:t>
    </dgm:pt>
    <dgm:pt modelId="{5CC1013B-3CD4-40FD-95A0-96E2A1A45A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Национальная безопасность и правоохранительная деятельность – 18,9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E398D95C-4BCA-42C5-A422-00112880C10A}" type="parTrans" cxnId="{78D0DCA9-2849-4906-ADB5-18F8FAD8C12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A144593E-8C15-4D26-BBF5-36216B0E3E57}" type="sibTrans" cxnId="{78D0DCA9-2849-4906-ADB5-18F8FAD8C12A}">
      <dgm:prSet/>
      <dgm:spPr/>
      <dgm:t>
        <a:bodyPr/>
        <a:lstStyle/>
        <a:p>
          <a:endParaRPr lang="ru-RU"/>
        </a:p>
      </dgm:t>
    </dgm:pt>
    <dgm:pt modelId="{DC2253E4-E94C-41F6-BA7F-D09C393808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Национальная экономика – 112,0 млн. руб.</a:t>
          </a:r>
          <a:endParaRPr lang="ru-RU" sz="1400" b="1" dirty="0">
            <a:solidFill>
              <a:schemeClr val="tx1"/>
            </a:solidFill>
          </a:endParaRPr>
        </a:p>
      </dgm:t>
    </dgm:pt>
    <dgm:pt modelId="{59D32DE5-3F99-425F-88CD-0738A377B6CB}" type="parTrans" cxnId="{9A1167FC-D971-40AB-AA26-65C9E3C918D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552F31CC-C7B2-418A-A9F6-06DE23A7EF47}" type="sibTrans" cxnId="{9A1167FC-D971-40AB-AA26-65C9E3C918D1}">
      <dgm:prSet/>
      <dgm:spPr/>
      <dgm:t>
        <a:bodyPr/>
        <a:lstStyle/>
        <a:p>
          <a:endParaRPr lang="ru-RU"/>
        </a:p>
      </dgm:t>
    </dgm:pt>
    <dgm:pt modelId="{B768407C-EE09-450E-8AE3-A9C0D20AF6B2}">
      <dgm:prSet phldrT="[Текст]" custT="1"/>
      <dgm:spPr>
        <a:solidFill>
          <a:srgbClr val="66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Жилищно-коммунальное хозяйство – 367,5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C59A3327-89FD-405D-A5C0-5A704E1913CA}" type="parTrans" cxnId="{582AC6E9-0000-4511-80DB-C66F7171D2D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71D445C8-B45C-4F48-975A-9BC5EAA8220C}" type="sibTrans" cxnId="{582AC6E9-0000-4511-80DB-C66F7171D2DB}">
      <dgm:prSet/>
      <dgm:spPr/>
      <dgm:t>
        <a:bodyPr/>
        <a:lstStyle/>
        <a:p>
          <a:endParaRPr lang="ru-RU"/>
        </a:p>
      </dgm:t>
    </dgm:pt>
    <dgm:pt modelId="{E7D85E80-2281-4664-B5D3-E4730F2079C2}">
      <dgm:prSet phldrT="[Текст]" phldr="1"/>
      <dgm:spPr/>
      <dgm:t>
        <a:bodyPr/>
        <a:lstStyle/>
        <a:p>
          <a:endParaRPr lang="ru-RU"/>
        </a:p>
      </dgm:t>
    </dgm:pt>
    <dgm:pt modelId="{0EA84290-4887-47D3-9656-9BD227A54953}" type="parTrans" cxnId="{8C7F6F61-8EB9-428E-94F3-6B8ECC07208F}">
      <dgm:prSet/>
      <dgm:spPr/>
      <dgm:t>
        <a:bodyPr/>
        <a:lstStyle/>
        <a:p>
          <a:endParaRPr lang="ru-RU"/>
        </a:p>
      </dgm:t>
    </dgm:pt>
    <dgm:pt modelId="{43407759-2E3F-4EDC-934D-26A92D2E29AC}" type="sibTrans" cxnId="{8C7F6F61-8EB9-428E-94F3-6B8ECC07208F}">
      <dgm:prSet/>
      <dgm:spPr/>
      <dgm:t>
        <a:bodyPr/>
        <a:lstStyle/>
        <a:p>
          <a:endParaRPr lang="ru-RU"/>
        </a:p>
      </dgm:t>
    </dgm:pt>
    <dgm:pt modelId="{678DDEB9-85A8-4D35-A611-15C23A28523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Образование – 0,1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AA1B9385-CF65-46D0-B093-2593FF8331C3}" type="parTrans" cxnId="{06EC8148-6E3A-4A77-9BDE-7F623212CC9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7AA84F3-FF93-4D33-950A-46E629C67903}" type="sibTrans" cxnId="{06EC8148-6E3A-4A77-9BDE-7F623212CC90}">
      <dgm:prSet/>
      <dgm:spPr/>
      <dgm:t>
        <a:bodyPr/>
        <a:lstStyle/>
        <a:p>
          <a:endParaRPr lang="ru-RU"/>
        </a:p>
      </dgm:t>
    </dgm:pt>
    <dgm:pt modelId="{BC18E195-3E19-4922-B89E-FCC32C13BEC9}">
      <dgm:prSet phldrT="[Текст]" custT="1"/>
      <dgm:spPr>
        <a:solidFill>
          <a:srgbClr val="FF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Культура,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кинематография – 67,8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893CC07D-93F6-43AB-84B8-E82D23B6EFDD}" type="parTrans" cxnId="{F1701A70-055D-4819-AD42-1AB5F97DAA6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32030D9C-9339-4A4D-8B62-83592FF88BEC}" type="sibTrans" cxnId="{F1701A70-055D-4819-AD42-1AB5F97DAA65}">
      <dgm:prSet/>
      <dgm:spPr/>
      <dgm:t>
        <a:bodyPr/>
        <a:lstStyle/>
        <a:p>
          <a:endParaRPr lang="ru-RU"/>
        </a:p>
      </dgm:t>
    </dgm:pt>
    <dgm:pt modelId="{E8497054-95CB-410E-A8EE-B6D1E762AF3A}">
      <dgm:prSet phldrT="[Текст]"/>
      <dgm:spPr>
        <a:solidFill>
          <a:srgbClr val="FF6699"/>
        </a:solidFill>
      </dgm:spPr>
      <dgm:t>
        <a:bodyPr/>
        <a:lstStyle/>
        <a:p>
          <a:r>
            <a:rPr lang="ru-RU" b="1" i="0" u="none" dirty="0" smtClean="0">
              <a:solidFill>
                <a:schemeClr val="tx1"/>
              </a:solidFill>
            </a:rPr>
            <a:t>Социальная политика – 0,2 млн.руб.</a:t>
          </a:r>
          <a:endParaRPr lang="ru-RU" b="1" dirty="0">
            <a:solidFill>
              <a:schemeClr val="tx1"/>
            </a:solidFill>
          </a:endParaRPr>
        </a:p>
      </dgm:t>
    </dgm:pt>
    <dgm:pt modelId="{198F4877-59C5-4E5F-9C0A-15D27D196B15}" type="parTrans" cxnId="{996FBA77-5CF1-4DC0-AE14-A0D2E1E01277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76526ADC-D8A6-41CF-8F07-5F7A9C6A7B13}" type="sibTrans" cxnId="{996FBA77-5CF1-4DC0-AE14-A0D2E1E01277}">
      <dgm:prSet/>
      <dgm:spPr/>
      <dgm:t>
        <a:bodyPr/>
        <a:lstStyle/>
        <a:p>
          <a:endParaRPr lang="ru-RU"/>
        </a:p>
      </dgm:t>
    </dgm:pt>
    <dgm:pt modelId="{921C1C73-72EA-4FEA-87EA-EF77DA7E46F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u="none" dirty="0" smtClean="0">
              <a:solidFill>
                <a:schemeClr val="tx1"/>
              </a:solidFill>
            </a:rPr>
            <a:t>Физическая культура и спорт – 21,0 млн.руб.</a:t>
          </a:r>
          <a:endParaRPr lang="ru-RU" b="1" dirty="0">
            <a:solidFill>
              <a:schemeClr val="tx1"/>
            </a:solidFill>
          </a:endParaRPr>
        </a:p>
      </dgm:t>
    </dgm:pt>
    <dgm:pt modelId="{A1879DC6-1841-4091-BC30-D2A7F1263F27}" type="parTrans" cxnId="{D9A0E4A6-A481-45FF-9F17-DC7704788B6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9A68FB69-DFC7-483B-88DE-AC5E9923F534}" type="sibTrans" cxnId="{D9A0E4A6-A481-45FF-9F17-DC7704788B65}">
      <dgm:prSet/>
      <dgm:spPr/>
      <dgm:t>
        <a:bodyPr/>
        <a:lstStyle/>
        <a:p>
          <a:endParaRPr lang="ru-RU"/>
        </a:p>
      </dgm:t>
    </dgm:pt>
    <dgm:pt modelId="{2CE99F02-6992-47AE-9F00-5E3083EC7117}" type="pres">
      <dgm:prSet presAssocID="{4F4C0206-08DE-4369-A389-3F57BF0EA8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BCB17-AF93-4151-B1AA-D38C079FF252}" type="pres">
      <dgm:prSet presAssocID="{6D78DC94-ABF0-4C77-A33A-99235D4EEDF7}" presName="centerShape" presStyleLbl="node0" presStyleIdx="0" presStyleCnt="1" custScaleX="279327" custScaleY="112617" custLinFactNeighborX="250" custLinFactNeighborY="-1239"/>
      <dgm:spPr/>
      <dgm:t>
        <a:bodyPr/>
        <a:lstStyle/>
        <a:p>
          <a:endParaRPr lang="ru-RU"/>
        </a:p>
      </dgm:t>
    </dgm:pt>
    <dgm:pt modelId="{369F6861-349A-44E7-923A-27114BE3D875}" type="pres">
      <dgm:prSet presAssocID="{32FF62B2-4CA7-4F13-8D1E-A4BF1245410F}" presName="parTrans" presStyleLbl="sibTrans2D1" presStyleIdx="0" presStyleCnt="8" custScaleX="157466"/>
      <dgm:spPr/>
      <dgm:t>
        <a:bodyPr/>
        <a:lstStyle/>
        <a:p>
          <a:endParaRPr lang="ru-RU"/>
        </a:p>
      </dgm:t>
    </dgm:pt>
    <dgm:pt modelId="{E0EBE315-750A-4F2B-82E0-0321B3D1CE53}" type="pres">
      <dgm:prSet presAssocID="{32FF62B2-4CA7-4F13-8D1E-A4BF1245410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A5DCC44-5E0D-425D-9AAD-093E1A85D423}" type="pres">
      <dgm:prSet presAssocID="{ED73C3E5-F237-4E17-86F5-78B04F390E01}" presName="node" presStyleLbl="node1" presStyleIdx="0" presStyleCnt="8" custScaleX="278510" custScaleY="80980" custRadScaleRad="92057" custRadScaleInc="-1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2E775-B560-4E66-A60E-807D4E250E17}" type="pres">
      <dgm:prSet presAssocID="{E398D95C-4BCA-42C5-A422-00112880C10A}" presName="parTrans" presStyleLbl="sibTrans2D1" presStyleIdx="1" presStyleCnt="8" custScaleX="131526" custLinFactNeighborX="-18615" custLinFactNeighborY="-17164"/>
      <dgm:spPr/>
      <dgm:t>
        <a:bodyPr/>
        <a:lstStyle/>
        <a:p>
          <a:endParaRPr lang="ru-RU"/>
        </a:p>
      </dgm:t>
    </dgm:pt>
    <dgm:pt modelId="{C3B0B1F8-F1DC-4FFE-8CCB-90D096843EEE}" type="pres">
      <dgm:prSet presAssocID="{E398D95C-4BCA-42C5-A422-00112880C10A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F570A42-52B6-4099-9889-AB07D5B387C3}" type="pres">
      <dgm:prSet presAssocID="{5CC1013B-3CD4-40FD-95A0-96E2A1A45A83}" presName="node" presStyleLbl="node1" presStyleIdx="1" presStyleCnt="8" custScaleX="253052" custScaleY="120654" custRadScaleRad="171864" custRadScaleInc="7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F57E-B5BD-4DF9-BE1C-B1D648597CB3}" type="pres">
      <dgm:prSet presAssocID="{59D32DE5-3F99-425F-88CD-0738A377B6CB}" presName="parTrans" presStyleLbl="sibTrans2D1" presStyleIdx="2" presStyleCnt="8" custScaleX="145702" custLinFactNeighborX="5417" custLinFactNeighborY="1080"/>
      <dgm:spPr/>
      <dgm:t>
        <a:bodyPr/>
        <a:lstStyle/>
        <a:p>
          <a:endParaRPr lang="ru-RU"/>
        </a:p>
      </dgm:t>
    </dgm:pt>
    <dgm:pt modelId="{4468DD5B-F5F5-4EC8-A709-322DA6C9D7B1}" type="pres">
      <dgm:prSet presAssocID="{59D32DE5-3F99-425F-88CD-0738A377B6CB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3FAEAC45-2CD4-4FDC-8F13-9E89B0191AA2}" type="pres">
      <dgm:prSet presAssocID="{DC2253E4-E94C-41F6-BA7F-D09C393808FE}" presName="node" presStyleLbl="node1" presStyleIdx="2" presStyleCnt="8" custScaleX="192816" custScaleY="95025" custRadScaleRad="172074" custRadScaleInc="-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06492-10DC-45CA-A01D-2C22733FD920}" type="pres">
      <dgm:prSet presAssocID="{C59A3327-89FD-405D-A5C0-5A704E1913CA}" presName="parTrans" presStyleLbl="sibTrans2D1" presStyleIdx="3" presStyleCnt="8" custScaleX="117784" custLinFactNeighborX="19653" custLinFactNeighborY="18320"/>
      <dgm:spPr/>
      <dgm:t>
        <a:bodyPr/>
        <a:lstStyle/>
        <a:p>
          <a:endParaRPr lang="ru-RU"/>
        </a:p>
      </dgm:t>
    </dgm:pt>
    <dgm:pt modelId="{D498766A-B3CE-4EA4-A4F4-E2B3CC69349F}" type="pres">
      <dgm:prSet presAssocID="{C59A3327-89FD-405D-A5C0-5A704E1913C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A31366F-5F57-48B8-8DFC-9EE530E6A678}" type="pres">
      <dgm:prSet presAssocID="{B768407C-EE09-450E-8AE3-A9C0D20AF6B2}" presName="node" presStyleLbl="node1" presStyleIdx="3" presStyleCnt="8" custScaleX="219684" custScaleY="117493" custRadScaleRad="163521" custRadScaleInc="-70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5C522-4B91-4EE2-9401-581CB2C167F8}" type="pres">
      <dgm:prSet presAssocID="{893CC07D-93F6-43AB-84B8-E82D23B6EFDD}" presName="parTrans" presStyleLbl="sibTrans2D1" presStyleIdx="4" presStyleCnt="8" custScaleX="118277" custLinFactNeighborX="-31729" custLinFactNeighborY="-12333"/>
      <dgm:spPr/>
      <dgm:t>
        <a:bodyPr/>
        <a:lstStyle/>
        <a:p>
          <a:endParaRPr lang="ru-RU"/>
        </a:p>
      </dgm:t>
    </dgm:pt>
    <dgm:pt modelId="{D23180C3-94F2-414D-A11F-343E83B39923}" type="pres">
      <dgm:prSet presAssocID="{893CC07D-93F6-43AB-84B8-E82D23B6EFD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09F9B48-CB42-4D1F-AF33-F4FD8A5FF9B9}" type="pres">
      <dgm:prSet presAssocID="{BC18E195-3E19-4922-B89E-FCC32C13BEC9}" presName="node" presStyleLbl="node1" presStyleIdx="4" presStyleCnt="8" custScaleX="268082" custScaleY="88935" custRadScaleRad="167581" custRadScaleInc="27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E88A-F7E9-4B90-A3EB-807BFDB96946}" type="pres">
      <dgm:prSet presAssocID="{198F4877-59C5-4E5F-9C0A-15D27D196B15}" presName="parTrans" presStyleLbl="sibTrans2D1" presStyleIdx="5" presStyleCnt="8"/>
      <dgm:spPr/>
      <dgm:t>
        <a:bodyPr/>
        <a:lstStyle/>
        <a:p>
          <a:endParaRPr lang="ru-RU"/>
        </a:p>
      </dgm:t>
    </dgm:pt>
    <dgm:pt modelId="{BF21DFFD-DF0C-46AC-8438-23D0DF01F521}" type="pres">
      <dgm:prSet presAssocID="{198F4877-59C5-4E5F-9C0A-15D27D196B15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4138F27-4814-46CB-88EF-B1B71C21D65D}" type="pres">
      <dgm:prSet presAssocID="{E8497054-95CB-410E-A8EE-B6D1E762AF3A}" presName="node" presStyleLbl="node1" presStyleIdx="5" presStyleCnt="8" custScaleX="195791" custRadScaleRad="173542" custRadScaleInc="21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6E600-5247-46CD-B6E7-6B317B0E3C36}" type="pres">
      <dgm:prSet presAssocID="{A1879DC6-1841-4091-BC30-D2A7F1263F27}" presName="parTrans" presStyleLbl="sibTrans2D1" presStyleIdx="6" presStyleCnt="8" custScaleX="130168" custLinFactNeighborX="14851" custLinFactNeighborY="-40100"/>
      <dgm:spPr/>
      <dgm:t>
        <a:bodyPr/>
        <a:lstStyle/>
        <a:p>
          <a:endParaRPr lang="ru-RU"/>
        </a:p>
      </dgm:t>
    </dgm:pt>
    <dgm:pt modelId="{991FCCCA-A36B-4FB5-9340-44372F6C5F08}" type="pres">
      <dgm:prSet presAssocID="{A1879DC6-1841-4091-BC30-D2A7F1263F27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331F7A-C9B6-4AF5-AD46-08AF1156A1EF}" type="pres">
      <dgm:prSet presAssocID="{921C1C73-72EA-4FEA-87EA-EF77DA7E46F3}" presName="node" presStyleLbl="node1" presStyleIdx="6" presStyleCnt="8" custScaleX="221230" custScaleY="114695" custRadScaleRad="179631" custRadScaleInc="12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C3271-C8EB-45B5-A44C-E2192B64B121}" type="pres">
      <dgm:prSet presAssocID="{AA1B9385-CF65-46D0-B093-2593FF8331C3}" presName="parTrans" presStyleLbl="sibTrans2D1" presStyleIdx="7" presStyleCnt="8" custScaleX="150284" custLinFactNeighborX="-40207" custLinFactNeighborY="-465"/>
      <dgm:spPr/>
      <dgm:t>
        <a:bodyPr/>
        <a:lstStyle/>
        <a:p>
          <a:endParaRPr lang="ru-RU"/>
        </a:p>
      </dgm:t>
    </dgm:pt>
    <dgm:pt modelId="{CE818444-D65A-4A29-9548-1054D9F1BF1F}" type="pres">
      <dgm:prSet presAssocID="{AA1B9385-CF65-46D0-B093-2593FF8331C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5901F6A5-0E1A-4D2C-B21A-A491522BBD86}" type="pres">
      <dgm:prSet presAssocID="{678DDEB9-85A8-4D35-A611-15C23A285232}" presName="node" presStyleLbl="node1" presStyleIdx="7" presStyleCnt="8" custScaleX="221016" custScaleY="87439" custRadScaleRad="92986" custRadScaleInc="-60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8F63E-50CA-438A-80D5-C124B4FBB68C}" type="presOf" srcId="{E398D95C-4BCA-42C5-A422-00112880C10A}" destId="{9752E775-B560-4E66-A60E-807D4E250E17}" srcOrd="0" destOrd="0" presId="urn:microsoft.com/office/officeart/2005/8/layout/radial5"/>
    <dgm:cxn modelId="{996FBA77-5CF1-4DC0-AE14-A0D2E1E01277}" srcId="{6D78DC94-ABF0-4C77-A33A-99235D4EEDF7}" destId="{E8497054-95CB-410E-A8EE-B6D1E762AF3A}" srcOrd="5" destOrd="0" parTransId="{198F4877-59C5-4E5F-9C0A-15D27D196B15}" sibTransId="{76526ADC-D8A6-41CF-8F07-5F7A9C6A7B13}"/>
    <dgm:cxn modelId="{31BB0B64-9770-4518-96D1-3551FA6D1E2C}" type="presOf" srcId="{A1879DC6-1841-4091-BC30-D2A7F1263F27}" destId="{991FCCCA-A36B-4FB5-9340-44372F6C5F08}" srcOrd="1" destOrd="0" presId="urn:microsoft.com/office/officeart/2005/8/layout/radial5"/>
    <dgm:cxn modelId="{E5D3D9B9-9B4B-4351-B233-CA3DB09DE35F}" type="presOf" srcId="{B768407C-EE09-450E-8AE3-A9C0D20AF6B2}" destId="{FA31366F-5F57-48B8-8DFC-9EE530E6A678}" srcOrd="0" destOrd="0" presId="urn:microsoft.com/office/officeart/2005/8/layout/radial5"/>
    <dgm:cxn modelId="{06EC8148-6E3A-4A77-9BDE-7F623212CC90}" srcId="{6D78DC94-ABF0-4C77-A33A-99235D4EEDF7}" destId="{678DDEB9-85A8-4D35-A611-15C23A285232}" srcOrd="7" destOrd="0" parTransId="{AA1B9385-CF65-46D0-B093-2593FF8331C3}" sibTransId="{17AA84F3-FF93-4D33-950A-46E629C67903}"/>
    <dgm:cxn modelId="{65F0B7B8-C2D9-48E2-81FD-4D3542947700}" type="presOf" srcId="{AA1B9385-CF65-46D0-B093-2593FF8331C3}" destId="{CE818444-D65A-4A29-9548-1054D9F1BF1F}" srcOrd="1" destOrd="0" presId="urn:microsoft.com/office/officeart/2005/8/layout/radial5"/>
    <dgm:cxn modelId="{31E59E79-F366-4A1A-94AC-6835FCD3818B}" type="presOf" srcId="{A1879DC6-1841-4091-BC30-D2A7F1263F27}" destId="{B996E600-5247-46CD-B6E7-6B317B0E3C36}" srcOrd="0" destOrd="0" presId="urn:microsoft.com/office/officeart/2005/8/layout/radial5"/>
    <dgm:cxn modelId="{C5A5CD4C-A40D-4470-9D15-6BA81D2B7145}" type="presOf" srcId="{5CC1013B-3CD4-40FD-95A0-96E2A1A45A83}" destId="{BF570A42-52B6-4099-9889-AB07D5B387C3}" srcOrd="0" destOrd="0" presId="urn:microsoft.com/office/officeart/2005/8/layout/radial5"/>
    <dgm:cxn modelId="{45A42AF3-5A3A-4B07-9316-61BFEF36F586}" type="presOf" srcId="{32FF62B2-4CA7-4F13-8D1E-A4BF1245410F}" destId="{369F6861-349A-44E7-923A-27114BE3D875}" srcOrd="0" destOrd="0" presId="urn:microsoft.com/office/officeart/2005/8/layout/radial5"/>
    <dgm:cxn modelId="{8F85715E-AEB1-4A38-A896-C76DA7D460D1}" type="presOf" srcId="{893CC07D-93F6-43AB-84B8-E82D23B6EFDD}" destId="{D23180C3-94F2-414D-A11F-343E83B39923}" srcOrd="1" destOrd="0" presId="urn:microsoft.com/office/officeart/2005/8/layout/radial5"/>
    <dgm:cxn modelId="{118137FE-6F33-4A77-9672-A2D4D15705F8}" type="presOf" srcId="{198F4877-59C5-4E5F-9C0A-15D27D196B15}" destId="{601EE88A-F7E9-4B90-A3EB-807BFDB96946}" srcOrd="0" destOrd="0" presId="urn:microsoft.com/office/officeart/2005/8/layout/radial5"/>
    <dgm:cxn modelId="{F711AD47-C2AD-4508-8D01-1F02B9F8AB54}" type="presOf" srcId="{BC18E195-3E19-4922-B89E-FCC32C13BEC9}" destId="{D09F9B48-CB42-4D1F-AF33-F4FD8A5FF9B9}" srcOrd="0" destOrd="0" presId="urn:microsoft.com/office/officeart/2005/8/layout/radial5"/>
    <dgm:cxn modelId="{8D5C9D4F-18B7-4F41-82D8-4C4D4F1A64D4}" type="presOf" srcId="{59D32DE5-3F99-425F-88CD-0738A377B6CB}" destId="{6A80F57E-B5BD-4DF9-BE1C-B1D648597CB3}" srcOrd="0" destOrd="0" presId="urn:microsoft.com/office/officeart/2005/8/layout/radial5"/>
    <dgm:cxn modelId="{B75531B5-644F-45AE-A47B-B323CFF74E9A}" type="presOf" srcId="{59D32DE5-3F99-425F-88CD-0738A377B6CB}" destId="{4468DD5B-F5F5-4EC8-A709-322DA6C9D7B1}" srcOrd="1" destOrd="0" presId="urn:microsoft.com/office/officeart/2005/8/layout/radial5"/>
    <dgm:cxn modelId="{00EB08FC-D284-498C-8238-04D92A87C5F0}" type="presOf" srcId="{C59A3327-89FD-405D-A5C0-5A704E1913CA}" destId="{64F06492-10DC-45CA-A01D-2C22733FD920}" srcOrd="0" destOrd="0" presId="urn:microsoft.com/office/officeart/2005/8/layout/radial5"/>
    <dgm:cxn modelId="{8C7F6F61-8EB9-428E-94F3-6B8ECC07208F}" srcId="{4F4C0206-08DE-4369-A389-3F57BF0EA873}" destId="{E7D85E80-2281-4664-B5D3-E4730F2079C2}" srcOrd="1" destOrd="0" parTransId="{0EA84290-4887-47D3-9656-9BD227A54953}" sibTransId="{43407759-2E3F-4EDC-934D-26A92D2E29AC}"/>
    <dgm:cxn modelId="{5FD9D264-A766-412E-B38B-8676836C5F88}" type="presOf" srcId="{4F4C0206-08DE-4369-A389-3F57BF0EA873}" destId="{2CE99F02-6992-47AE-9F00-5E3083EC7117}" srcOrd="0" destOrd="0" presId="urn:microsoft.com/office/officeart/2005/8/layout/radial5"/>
    <dgm:cxn modelId="{D762C793-D6ED-452B-8427-5AB36DCF0EF2}" type="presOf" srcId="{DC2253E4-E94C-41F6-BA7F-D09C393808FE}" destId="{3FAEAC45-2CD4-4FDC-8F13-9E89B0191AA2}" srcOrd="0" destOrd="0" presId="urn:microsoft.com/office/officeart/2005/8/layout/radial5"/>
    <dgm:cxn modelId="{78D0DCA9-2849-4906-ADB5-18F8FAD8C12A}" srcId="{6D78DC94-ABF0-4C77-A33A-99235D4EEDF7}" destId="{5CC1013B-3CD4-40FD-95A0-96E2A1A45A83}" srcOrd="1" destOrd="0" parTransId="{E398D95C-4BCA-42C5-A422-00112880C10A}" sibTransId="{A144593E-8C15-4D26-BBF5-36216B0E3E57}"/>
    <dgm:cxn modelId="{9A1167FC-D971-40AB-AA26-65C9E3C918D1}" srcId="{6D78DC94-ABF0-4C77-A33A-99235D4EEDF7}" destId="{DC2253E4-E94C-41F6-BA7F-D09C393808FE}" srcOrd="2" destOrd="0" parTransId="{59D32DE5-3F99-425F-88CD-0738A377B6CB}" sibTransId="{552F31CC-C7B2-418A-A9F6-06DE23A7EF47}"/>
    <dgm:cxn modelId="{D9A0E4A6-A481-45FF-9F17-DC7704788B65}" srcId="{6D78DC94-ABF0-4C77-A33A-99235D4EEDF7}" destId="{921C1C73-72EA-4FEA-87EA-EF77DA7E46F3}" srcOrd="6" destOrd="0" parTransId="{A1879DC6-1841-4091-BC30-D2A7F1263F27}" sibTransId="{9A68FB69-DFC7-483B-88DE-AC5E9923F534}"/>
    <dgm:cxn modelId="{0A5417C9-E6AF-4890-9BF9-78AD7A8C9E98}" type="presOf" srcId="{32FF62B2-4CA7-4F13-8D1E-A4BF1245410F}" destId="{E0EBE315-750A-4F2B-82E0-0321B3D1CE53}" srcOrd="1" destOrd="0" presId="urn:microsoft.com/office/officeart/2005/8/layout/radial5"/>
    <dgm:cxn modelId="{40722E26-F10E-4E40-B106-5B668F796A03}" type="presOf" srcId="{ED73C3E5-F237-4E17-86F5-78B04F390E01}" destId="{5A5DCC44-5E0D-425D-9AAD-093E1A85D423}" srcOrd="0" destOrd="0" presId="urn:microsoft.com/office/officeart/2005/8/layout/radial5"/>
    <dgm:cxn modelId="{B14578A6-CE24-4FF7-A1F0-8367F662C761}" type="presOf" srcId="{C59A3327-89FD-405D-A5C0-5A704E1913CA}" destId="{D498766A-B3CE-4EA4-A4F4-E2B3CC69349F}" srcOrd="1" destOrd="0" presId="urn:microsoft.com/office/officeart/2005/8/layout/radial5"/>
    <dgm:cxn modelId="{7CC3C888-1F01-4F69-96FA-DC16E14C7556}" type="presOf" srcId="{678DDEB9-85A8-4D35-A611-15C23A285232}" destId="{5901F6A5-0E1A-4D2C-B21A-A491522BBD86}" srcOrd="0" destOrd="0" presId="urn:microsoft.com/office/officeart/2005/8/layout/radial5"/>
    <dgm:cxn modelId="{5DA6ACAF-40AC-4E24-910A-CE10B51AE070}" srcId="{4F4C0206-08DE-4369-A389-3F57BF0EA873}" destId="{6D78DC94-ABF0-4C77-A33A-99235D4EEDF7}" srcOrd="0" destOrd="0" parTransId="{796B9066-0AF1-4979-9FC9-B55F783590D3}" sibTransId="{7992B527-3CCA-4BCE-8718-632043DFD79B}"/>
    <dgm:cxn modelId="{74545A81-0EB6-4E38-AFC6-6DE7071D2E85}" type="presOf" srcId="{6D78DC94-ABF0-4C77-A33A-99235D4EEDF7}" destId="{DD5BCB17-AF93-4151-B1AA-D38C079FF252}" srcOrd="0" destOrd="0" presId="urn:microsoft.com/office/officeart/2005/8/layout/radial5"/>
    <dgm:cxn modelId="{3C9993E2-682E-4F5D-A52C-D7C195617F06}" type="presOf" srcId="{E398D95C-4BCA-42C5-A422-00112880C10A}" destId="{C3B0B1F8-F1DC-4FFE-8CCB-90D096843EEE}" srcOrd="1" destOrd="0" presId="urn:microsoft.com/office/officeart/2005/8/layout/radial5"/>
    <dgm:cxn modelId="{E7C52D1F-3F38-47B3-9264-C18EE81FEB5A}" type="presOf" srcId="{E8497054-95CB-410E-A8EE-B6D1E762AF3A}" destId="{64138F27-4814-46CB-88EF-B1B71C21D65D}" srcOrd="0" destOrd="0" presId="urn:microsoft.com/office/officeart/2005/8/layout/radial5"/>
    <dgm:cxn modelId="{582AC6E9-0000-4511-80DB-C66F7171D2DB}" srcId="{6D78DC94-ABF0-4C77-A33A-99235D4EEDF7}" destId="{B768407C-EE09-450E-8AE3-A9C0D20AF6B2}" srcOrd="3" destOrd="0" parTransId="{C59A3327-89FD-405D-A5C0-5A704E1913CA}" sibTransId="{71D445C8-B45C-4F48-975A-9BC5EAA8220C}"/>
    <dgm:cxn modelId="{7D597A08-B31F-49A4-BB10-16F54CB5247D}" srcId="{6D78DC94-ABF0-4C77-A33A-99235D4EEDF7}" destId="{ED73C3E5-F237-4E17-86F5-78B04F390E01}" srcOrd="0" destOrd="0" parTransId="{32FF62B2-4CA7-4F13-8D1E-A4BF1245410F}" sibTransId="{13AC008D-EAB6-4592-925B-26463E096C64}"/>
    <dgm:cxn modelId="{F6F14F87-7E36-424C-A629-CB8C970B4EF0}" type="presOf" srcId="{893CC07D-93F6-43AB-84B8-E82D23B6EFDD}" destId="{63C5C522-4B91-4EE2-9401-581CB2C167F8}" srcOrd="0" destOrd="0" presId="urn:microsoft.com/office/officeart/2005/8/layout/radial5"/>
    <dgm:cxn modelId="{D5908F9E-60EA-4CB8-AEB9-46F2A1046A58}" type="presOf" srcId="{AA1B9385-CF65-46D0-B093-2593FF8331C3}" destId="{E91C3271-C8EB-45B5-A44C-E2192B64B121}" srcOrd="0" destOrd="0" presId="urn:microsoft.com/office/officeart/2005/8/layout/radial5"/>
    <dgm:cxn modelId="{74B4E1A3-7573-403D-9834-F7ED9A0C01E1}" type="presOf" srcId="{198F4877-59C5-4E5F-9C0A-15D27D196B15}" destId="{BF21DFFD-DF0C-46AC-8438-23D0DF01F521}" srcOrd="1" destOrd="0" presId="urn:microsoft.com/office/officeart/2005/8/layout/radial5"/>
    <dgm:cxn modelId="{F1701A70-055D-4819-AD42-1AB5F97DAA65}" srcId="{6D78DC94-ABF0-4C77-A33A-99235D4EEDF7}" destId="{BC18E195-3E19-4922-B89E-FCC32C13BEC9}" srcOrd="4" destOrd="0" parTransId="{893CC07D-93F6-43AB-84B8-E82D23B6EFDD}" sibTransId="{32030D9C-9339-4A4D-8B62-83592FF88BEC}"/>
    <dgm:cxn modelId="{552B4C2E-4FF4-4E8E-A353-28215BE7A93B}" type="presOf" srcId="{921C1C73-72EA-4FEA-87EA-EF77DA7E46F3}" destId="{69331F7A-C9B6-4AF5-AD46-08AF1156A1EF}" srcOrd="0" destOrd="0" presId="urn:microsoft.com/office/officeart/2005/8/layout/radial5"/>
    <dgm:cxn modelId="{1F4E82A8-4974-4B4F-90A7-05BC3F89B60F}" type="presParOf" srcId="{2CE99F02-6992-47AE-9F00-5E3083EC7117}" destId="{DD5BCB17-AF93-4151-B1AA-D38C079FF252}" srcOrd="0" destOrd="0" presId="urn:microsoft.com/office/officeart/2005/8/layout/radial5"/>
    <dgm:cxn modelId="{C8AF1326-C967-4802-ABFD-1D095AF0515F}" type="presParOf" srcId="{2CE99F02-6992-47AE-9F00-5E3083EC7117}" destId="{369F6861-349A-44E7-923A-27114BE3D875}" srcOrd="1" destOrd="0" presId="urn:microsoft.com/office/officeart/2005/8/layout/radial5"/>
    <dgm:cxn modelId="{D021ADC9-FA2D-46A2-86FF-E0B1DDECDFD6}" type="presParOf" srcId="{369F6861-349A-44E7-923A-27114BE3D875}" destId="{E0EBE315-750A-4F2B-82E0-0321B3D1CE53}" srcOrd="0" destOrd="0" presId="urn:microsoft.com/office/officeart/2005/8/layout/radial5"/>
    <dgm:cxn modelId="{EFCB4238-F95E-4AB6-9151-87B5C13AAB3C}" type="presParOf" srcId="{2CE99F02-6992-47AE-9F00-5E3083EC7117}" destId="{5A5DCC44-5E0D-425D-9AAD-093E1A85D423}" srcOrd="2" destOrd="0" presId="urn:microsoft.com/office/officeart/2005/8/layout/radial5"/>
    <dgm:cxn modelId="{8E1E9D44-D4C7-49BB-ACFA-20F3F68EA260}" type="presParOf" srcId="{2CE99F02-6992-47AE-9F00-5E3083EC7117}" destId="{9752E775-B560-4E66-A60E-807D4E250E17}" srcOrd="3" destOrd="0" presId="urn:microsoft.com/office/officeart/2005/8/layout/radial5"/>
    <dgm:cxn modelId="{36C0A989-3E7D-441A-9352-1FF70AB8A9D7}" type="presParOf" srcId="{9752E775-B560-4E66-A60E-807D4E250E17}" destId="{C3B0B1F8-F1DC-4FFE-8CCB-90D096843EEE}" srcOrd="0" destOrd="0" presId="urn:microsoft.com/office/officeart/2005/8/layout/radial5"/>
    <dgm:cxn modelId="{BC70200C-9868-4D95-B99A-2C852496A6FE}" type="presParOf" srcId="{2CE99F02-6992-47AE-9F00-5E3083EC7117}" destId="{BF570A42-52B6-4099-9889-AB07D5B387C3}" srcOrd="4" destOrd="0" presId="urn:microsoft.com/office/officeart/2005/8/layout/radial5"/>
    <dgm:cxn modelId="{CF88919E-DD82-4263-86AC-C890A7895BB9}" type="presParOf" srcId="{2CE99F02-6992-47AE-9F00-5E3083EC7117}" destId="{6A80F57E-B5BD-4DF9-BE1C-B1D648597CB3}" srcOrd="5" destOrd="0" presId="urn:microsoft.com/office/officeart/2005/8/layout/radial5"/>
    <dgm:cxn modelId="{F868AA9A-B618-4E2B-952B-EA536647C3F0}" type="presParOf" srcId="{6A80F57E-B5BD-4DF9-BE1C-B1D648597CB3}" destId="{4468DD5B-F5F5-4EC8-A709-322DA6C9D7B1}" srcOrd="0" destOrd="0" presId="urn:microsoft.com/office/officeart/2005/8/layout/radial5"/>
    <dgm:cxn modelId="{77E5EC88-1A10-4B0D-9FB9-5ADDAAF49B80}" type="presParOf" srcId="{2CE99F02-6992-47AE-9F00-5E3083EC7117}" destId="{3FAEAC45-2CD4-4FDC-8F13-9E89B0191AA2}" srcOrd="6" destOrd="0" presId="urn:microsoft.com/office/officeart/2005/8/layout/radial5"/>
    <dgm:cxn modelId="{7F60E8FA-BEC2-4F27-A601-E7C4EB82975C}" type="presParOf" srcId="{2CE99F02-6992-47AE-9F00-5E3083EC7117}" destId="{64F06492-10DC-45CA-A01D-2C22733FD920}" srcOrd="7" destOrd="0" presId="urn:microsoft.com/office/officeart/2005/8/layout/radial5"/>
    <dgm:cxn modelId="{EFEF7B41-D6EF-43D9-BD02-0FA1F3ADA3A1}" type="presParOf" srcId="{64F06492-10DC-45CA-A01D-2C22733FD920}" destId="{D498766A-B3CE-4EA4-A4F4-E2B3CC69349F}" srcOrd="0" destOrd="0" presId="urn:microsoft.com/office/officeart/2005/8/layout/radial5"/>
    <dgm:cxn modelId="{ED6D551C-24E2-4EDE-81DD-803630013B92}" type="presParOf" srcId="{2CE99F02-6992-47AE-9F00-5E3083EC7117}" destId="{FA31366F-5F57-48B8-8DFC-9EE530E6A678}" srcOrd="8" destOrd="0" presId="urn:microsoft.com/office/officeart/2005/8/layout/radial5"/>
    <dgm:cxn modelId="{4CFBBC5C-7C2A-4ED4-8882-E4A325B42955}" type="presParOf" srcId="{2CE99F02-6992-47AE-9F00-5E3083EC7117}" destId="{63C5C522-4B91-4EE2-9401-581CB2C167F8}" srcOrd="9" destOrd="0" presId="urn:microsoft.com/office/officeart/2005/8/layout/radial5"/>
    <dgm:cxn modelId="{E40FE7BE-B96A-4036-8628-43A40DB539B7}" type="presParOf" srcId="{63C5C522-4B91-4EE2-9401-581CB2C167F8}" destId="{D23180C3-94F2-414D-A11F-343E83B39923}" srcOrd="0" destOrd="0" presId="urn:microsoft.com/office/officeart/2005/8/layout/radial5"/>
    <dgm:cxn modelId="{030C6204-F216-4E1A-BE37-D1B806306CE6}" type="presParOf" srcId="{2CE99F02-6992-47AE-9F00-5E3083EC7117}" destId="{D09F9B48-CB42-4D1F-AF33-F4FD8A5FF9B9}" srcOrd="10" destOrd="0" presId="urn:microsoft.com/office/officeart/2005/8/layout/radial5"/>
    <dgm:cxn modelId="{D491769E-9C11-4096-85E9-14BC18677558}" type="presParOf" srcId="{2CE99F02-6992-47AE-9F00-5E3083EC7117}" destId="{601EE88A-F7E9-4B90-A3EB-807BFDB96946}" srcOrd="11" destOrd="0" presId="urn:microsoft.com/office/officeart/2005/8/layout/radial5"/>
    <dgm:cxn modelId="{27B2E269-2063-4364-A61E-4C2534A84B7A}" type="presParOf" srcId="{601EE88A-F7E9-4B90-A3EB-807BFDB96946}" destId="{BF21DFFD-DF0C-46AC-8438-23D0DF01F521}" srcOrd="0" destOrd="0" presId="urn:microsoft.com/office/officeart/2005/8/layout/radial5"/>
    <dgm:cxn modelId="{0A7071AA-D6C5-4872-83F5-FAE1D080C3B9}" type="presParOf" srcId="{2CE99F02-6992-47AE-9F00-5E3083EC7117}" destId="{64138F27-4814-46CB-88EF-B1B71C21D65D}" srcOrd="12" destOrd="0" presId="urn:microsoft.com/office/officeart/2005/8/layout/radial5"/>
    <dgm:cxn modelId="{D23F9660-4C2E-4B46-BDF5-CCAADF3114B1}" type="presParOf" srcId="{2CE99F02-6992-47AE-9F00-5E3083EC7117}" destId="{B996E600-5247-46CD-B6E7-6B317B0E3C36}" srcOrd="13" destOrd="0" presId="urn:microsoft.com/office/officeart/2005/8/layout/radial5"/>
    <dgm:cxn modelId="{7ACC001B-98E9-47AB-9DF4-0092273364F2}" type="presParOf" srcId="{B996E600-5247-46CD-B6E7-6B317B0E3C36}" destId="{991FCCCA-A36B-4FB5-9340-44372F6C5F08}" srcOrd="0" destOrd="0" presId="urn:microsoft.com/office/officeart/2005/8/layout/radial5"/>
    <dgm:cxn modelId="{8628AFF2-DD4D-4A3F-86E1-5C15D650BC89}" type="presParOf" srcId="{2CE99F02-6992-47AE-9F00-5E3083EC7117}" destId="{69331F7A-C9B6-4AF5-AD46-08AF1156A1EF}" srcOrd="14" destOrd="0" presId="urn:microsoft.com/office/officeart/2005/8/layout/radial5"/>
    <dgm:cxn modelId="{220753D0-FB62-41F2-8100-480A20286E73}" type="presParOf" srcId="{2CE99F02-6992-47AE-9F00-5E3083EC7117}" destId="{E91C3271-C8EB-45B5-A44C-E2192B64B121}" srcOrd="15" destOrd="0" presId="urn:microsoft.com/office/officeart/2005/8/layout/radial5"/>
    <dgm:cxn modelId="{41F1E8EE-A6E7-469B-88E7-BF74335D7B0F}" type="presParOf" srcId="{E91C3271-C8EB-45B5-A44C-E2192B64B121}" destId="{CE818444-D65A-4A29-9548-1054D9F1BF1F}" srcOrd="0" destOrd="0" presId="urn:microsoft.com/office/officeart/2005/8/layout/radial5"/>
    <dgm:cxn modelId="{E92D5C48-7A70-488B-B398-334A039D269F}" type="presParOf" srcId="{2CE99F02-6992-47AE-9F00-5E3083EC7117}" destId="{5901F6A5-0E1A-4D2C-B21A-A491522BBD8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BD1E-25A4-4ABF-A995-184B339021FF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C0706-200E-49BA-9A44-EEFC25FF5A1F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CFAD8-B57B-420D-9F1D-449919E524F7}">
      <dsp:nvSpPr>
        <dsp:cNvPr id="0" name=""/>
        <dsp:cNvSpPr/>
      </dsp:nvSpPr>
      <dsp:spPr>
        <a:xfrm rot="10800000">
          <a:off x="298379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Прогноз социально – экономического развития Аксайского городского поселения на 2024 год и плановый период 2025 и 2026 год</a:t>
          </a:r>
          <a:endParaRPr lang="ru-RU" sz="1700" kern="1200" dirty="0"/>
        </a:p>
      </dsp:txBody>
      <dsp:txXfrm rot="10800000">
        <a:off x="372724" y="1900818"/>
        <a:ext cx="2268755" cy="2414934"/>
      </dsp:txXfrm>
    </dsp:sp>
    <dsp:sp modelId="{839DD305-8579-4A29-9DB4-F510EE262746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2711-B27D-4696-B027-7B325AFDA0FE}">
      <dsp:nvSpPr>
        <dsp:cNvPr id="0" name=""/>
        <dsp:cNvSpPr/>
      </dsp:nvSpPr>
      <dsp:spPr>
        <a:xfrm rot="10800000">
          <a:off x="2939752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Основные направления бюджетной и налоговой политики Аксайского городского поселения на 2024-2026 годы </a:t>
          </a:r>
          <a:endParaRPr lang="ru-RU" sz="1700" kern="1200" dirty="0"/>
        </a:p>
      </dsp:txBody>
      <dsp:txXfrm rot="10800000">
        <a:off x="3014097" y="1900818"/>
        <a:ext cx="2268755" cy="2414934"/>
      </dsp:txXfrm>
    </dsp:sp>
    <dsp:sp modelId="{ABA80E7F-464D-4138-9C01-1E906C1F49EF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F636B-4778-4A42-8291-C0F43A698611}">
      <dsp:nvSpPr>
        <dsp:cNvPr id="0" name=""/>
        <dsp:cNvSpPr/>
      </dsp:nvSpPr>
      <dsp:spPr>
        <a:xfrm rot="10800000">
          <a:off x="5554968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Муниципальные программы Аксайского городского поселения (изменения в них)</a:t>
          </a:r>
          <a:endParaRPr lang="ru-RU" sz="1700" kern="1200" dirty="0"/>
        </a:p>
      </dsp:txBody>
      <dsp:txXfrm rot="10800000">
        <a:off x="5629313" y="1900818"/>
        <a:ext cx="2268755" cy="241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0.30435</cdr:y>
    </cdr:from>
    <cdr:to>
      <cdr:x>0.08847</cdr:x>
      <cdr:y>0.36028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432047" y="1512168"/>
          <a:ext cx="45719" cy="2778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0.40541</cdr:x>
      <cdr:y>0.125</cdr:y>
    </cdr:from>
    <cdr:to>
      <cdr:x>0.58108</cdr:x>
      <cdr:y>0.27778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648072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0.04501</cdr:x>
      <cdr:y>0.03814</cdr:y>
    </cdr:from>
    <cdr:to>
      <cdr:x>0.17625</cdr:x>
      <cdr:y>0.11769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0384" y="17261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0.50667</cdr:x>
      <cdr:y>0.21739</cdr:y>
    </cdr:from>
    <cdr:to>
      <cdr:x>0.53333</cdr:x>
      <cdr:y>0.3019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>
          <a:off x="2736304" y="1080120"/>
          <a:ext cx="144016" cy="4198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0.43377</cdr:x>
      <cdr:y>0.64706</cdr:y>
    </cdr:from>
    <cdr:to>
      <cdr:x>0.50044</cdr:x>
      <cdr:y>0.7485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2592471" y="3168352"/>
          <a:ext cx="398464" cy="4967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0.55422</cdr:x>
      <cdr:y>0.66176</cdr:y>
    </cdr:from>
    <cdr:to>
      <cdr:x>0.57832</cdr:x>
      <cdr:y>0.73529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H="1" flipV="1">
          <a:off x="3312368" y="3240360"/>
          <a:ext cx="144038" cy="3600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0.06251</cdr:x>
      <cdr:y>0.1336</cdr:y>
    </cdr:from>
    <cdr:to>
      <cdr:x>0.17362</cdr:x>
      <cdr:y>0.22906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4400" y="60466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0.04501</cdr:x>
      <cdr:y>0.18133</cdr:y>
    </cdr:from>
    <cdr:to>
      <cdr:x>0.15612</cdr:x>
      <cdr:y>0.38336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0384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0.02751</cdr:x>
      <cdr:y>0.02223</cdr:y>
    </cdr:from>
    <cdr:to>
      <cdr:x>0.13862</cdr:x>
      <cdr:y>0.16542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26368" y="100608"/>
          <a:ext cx="914400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0.03626</cdr:x>
      <cdr:y>0.23611</cdr:y>
    </cdr:from>
    <cdr:to>
      <cdr:x>0.21622</cdr:x>
      <cdr:y>0.33333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93214" y="1224136"/>
          <a:ext cx="95891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0.59625</cdr:x>
      <cdr:y>0.11688</cdr:y>
    </cdr:from>
    <cdr:to>
      <cdr:x>0.6925</cdr:x>
      <cdr:y>0.21234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906888" y="648072"/>
          <a:ext cx="792099" cy="529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0.40541</cdr:x>
      <cdr:y>0.13889</cdr:y>
    </cdr:from>
    <cdr:to>
      <cdr:x>0.58108</cdr:x>
      <cdr:y>0.22222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160240" y="720080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 smtClean="0"/>
        </a:p>
        <a:p xmlns:a="http://schemas.openxmlformats.org/drawingml/2006/main">
          <a:r>
            <a:rPr lang="ru-RU" sz="2000" b="1" dirty="0" smtClean="0"/>
            <a:t>34,5%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0.37662</cdr:x>
      <cdr:y>0.69014</cdr:y>
    </cdr:from>
    <cdr:to>
      <cdr:x>0.53247</cdr:x>
      <cdr:y>0.77465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088232" y="3379301"/>
          <a:ext cx="864096" cy="41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0.5679</cdr:x>
      <cdr:y>0.70588</cdr:y>
    </cdr:from>
    <cdr:to>
      <cdr:x>0.66667</cdr:x>
      <cdr:y>0.77941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312368" y="34563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0.41892</cdr:x>
      <cdr:y>0.16667</cdr:y>
    </cdr:from>
    <cdr:to>
      <cdr:x>0.54054</cdr:x>
      <cdr:y>0.23611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232248" y="86409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0.45333</cdr:x>
      <cdr:y>0.16901</cdr:y>
    </cdr:from>
    <cdr:to>
      <cdr:x>0.61333</cdr:x>
      <cdr:y>0.25352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448272" y="86409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0.07126</cdr:x>
      <cdr:y>0.06052</cdr:y>
    </cdr:from>
    <cdr:to>
      <cdr:x>0.18237</cdr:x>
      <cdr:y>0.21422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6441" y="360050"/>
          <a:ext cx="914391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0.605</cdr:x>
      <cdr:y>0.04962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800" y="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0.79762</cdr:x>
      <cdr:y>0.16667</cdr:y>
    </cdr:from>
    <cdr:to>
      <cdr:x>0.90476</cdr:x>
      <cdr:y>0.21918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7" y="828109"/>
          <a:ext cx="648072" cy="260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229,9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0.57875</cdr:x>
      <cdr:y>0.35634</cdr:y>
    </cdr:from>
    <cdr:to>
      <cdr:x>0.6225</cdr:x>
      <cdr:y>0.40407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62872" y="16127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0.72619</cdr:x>
      <cdr:y>0.30435</cdr:y>
    </cdr:from>
    <cdr:to>
      <cdr:x>0.82143</cdr:x>
      <cdr:y>0.3628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2488" y="1512168"/>
          <a:ext cx="576063" cy="290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218,3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0.67857</cdr:x>
      <cdr:y>0.43478</cdr:y>
    </cdr:from>
    <cdr:to>
      <cdr:x>0.78571</cdr:x>
      <cdr:y>0.49275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1602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203,0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0.66667</cdr:x>
      <cdr:y>0.57971</cdr:y>
    </cdr:from>
    <cdr:to>
      <cdr:x>0.7619</cdr:x>
      <cdr:y>0.63677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032447" y="2880320"/>
          <a:ext cx="576063" cy="283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196,8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0.67857</cdr:x>
      <cdr:y>0.71014</cdr:y>
    </cdr:from>
    <cdr:to>
      <cdr:x>0.78571</cdr:x>
      <cdr:y>0.76812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3528392"/>
          <a:ext cx="6480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179,8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0.62162</cdr:x>
      <cdr:y>0.55814</cdr:y>
    </cdr:from>
    <cdr:to>
      <cdr:x>0.68468</cdr:x>
      <cdr:y>0.67442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1728192"/>
          <a:ext cx="50403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6,6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0.85</cdr:x>
      <cdr:y>0.46771</cdr:y>
    </cdr:from>
    <cdr:to>
      <cdr:x>0.91999</cdr:x>
      <cdr:y>0.53135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95120" y="211683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0.65766</cdr:x>
      <cdr:y>0.40697</cdr:y>
    </cdr:from>
    <cdr:to>
      <cdr:x>0.72973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584" y="1260119"/>
          <a:ext cx="576047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6</a:t>
          </a:r>
          <a:r>
            <a:rPr lang="ru-RU" sz="1400" b="1" dirty="0" smtClean="0"/>
            <a:t>,7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0.69369</cdr:x>
      <cdr:y>0.28699</cdr:y>
    </cdr:from>
    <cdr:to>
      <cdr:x>0.75675</cdr:x>
      <cdr:y>0.37209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44616" y="888628"/>
          <a:ext cx="504031" cy="263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6,8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0.81081</cdr:x>
      <cdr:y>0.15642</cdr:y>
    </cdr:from>
    <cdr:to>
      <cdr:x>0.87387</cdr:x>
      <cdr:y>0.24944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80720" y="484316"/>
          <a:ext cx="504032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7</a:t>
          </a:r>
          <a:r>
            <a:rPr lang="ru-RU" sz="1400" b="1" dirty="0" smtClean="0"/>
            <a:t>,2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0.18375</cdr:x>
      <cdr:y>0.07525</cdr:y>
    </cdr:from>
    <cdr:to>
      <cdr:x>0.25375</cdr:x>
      <cdr:y>0.13545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360040"/>
          <a:ext cx="57607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3,4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0.315</cdr:x>
      <cdr:y>0.301</cdr:y>
    </cdr:from>
    <cdr:to>
      <cdr:x>0.40249</cdr:x>
      <cdr:y>0.3612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440160"/>
          <a:ext cx="72000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1,1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0.47249</cdr:x>
      <cdr:y>0.22575</cdr:y>
    </cdr:from>
    <cdr:to>
      <cdr:x>0.54249</cdr:x>
      <cdr:y>0.28595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2" y="1080120"/>
          <a:ext cx="57607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0.62124</cdr:x>
      <cdr:y>0.0432</cdr:y>
    </cdr:from>
    <cdr:to>
      <cdr:x>0.69124</cdr:x>
      <cdr:y>0.0864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2568" y="21602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0.62999</cdr:x>
      <cdr:y>0.2107</cdr:y>
    </cdr:from>
    <cdr:to>
      <cdr:x>0.69124</cdr:x>
      <cdr:y>0.2709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4576" y="1008112"/>
          <a:ext cx="504063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0.76999</cdr:x>
      <cdr:y>0.19565</cdr:y>
    </cdr:from>
    <cdr:to>
      <cdr:x>0.83124</cdr:x>
      <cdr:y>0.25585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36704" y="936104"/>
          <a:ext cx="504063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2,1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0.1675</cdr:x>
      <cdr:y>0.78591</cdr:y>
    </cdr:from>
    <cdr:to>
      <cdr:x>0.27862</cdr:x>
      <cdr:y>0.98794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496" y="3556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0.1225</cdr:x>
      <cdr:y>0.3182</cdr:y>
    </cdr:from>
    <cdr:to>
      <cdr:x>0.2053</cdr:x>
      <cdr:y>0.40387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1440160"/>
          <a:ext cx="681411" cy="387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160,2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0.77959</cdr:y>
    </cdr:from>
    <cdr:to>
      <cdr:x>0.20945</cdr:x>
      <cdr:y>0.84414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3528392"/>
          <a:ext cx="643554" cy="29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20,1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</cdr:y>
    </cdr:from>
    <cdr:to>
      <cdr:x>0.245</cdr:x>
      <cdr:y>0.07955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0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м</a:t>
          </a:r>
          <a:r>
            <a:rPr lang="ru-RU" sz="1400" b="1" dirty="0" smtClean="0"/>
            <a:t>лн.руб.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0.2275</cdr:x>
      <cdr:y>0.76368</cdr:y>
    </cdr:from>
    <cdr:to>
      <cdr:x>0.29687</cdr:x>
      <cdr:y>0.83951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3456384"/>
          <a:ext cx="570887" cy="34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22,0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0.2275</cdr:x>
      <cdr:y>0.3182</cdr:y>
    </cdr:from>
    <cdr:to>
      <cdr:x>0.30633</cdr:x>
      <cdr:y>0.38309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2208" y="1440160"/>
          <a:ext cx="648739" cy="293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165,5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0.3242</cdr:x>
      <cdr:y>0.61818</cdr:y>
    </cdr:from>
    <cdr:to>
      <cdr:x>0.39022</cdr:x>
      <cdr:y>0.68799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8036" y="2797860"/>
          <a:ext cx="543319" cy="315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82,1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0.42879</cdr:x>
      <cdr:y>0.62049</cdr:y>
    </cdr:from>
    <cdr:to>
      <cdr:x>0.49724</cdr:x>
      <cdr:y>0.68605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28739" y="2808312"/>
          <a:ext cx="563316" cy="29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</a:t>
          </a:r>
          <a:r>
            <a:rPr lang="ru-RU" b="1" dirty="0" smtClean="0"/>
            <a:t>85,4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0.52035</cdr:x>
      <cdr:y>0.60458</cdr:y>
    </cdr:from>
    <cdr:to>
      <cdr:x>0.59506</cdr:x>
      <cdr:y>0.66087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282265" y="2736304"/>
          <a:ext cx="614833" cy="254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</a:t>
          </a:r>
          <a:r>
            <a:rPr lang="ru-RU" b="1" dirty="0" smtClean="0"/>
            <a:t>88,8</a:t>
          </a:r>
          <a:endParaRPr lang="ru-RU" sz="1100" b="1" dirty="0" smtClean="0"/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0.41999</cdr:x>
      <cdr:y>0.74777</cdr:y>
    </cdr:from>
    <cdr:to>
      <cdr:x>0.46374</cdr:x>
      <cdr:y>0.7955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456384" y="33843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0.76368</cdr:y>
    </cdr:from>
    <cdr:to>
      <cdr:x>0.53374</cdr:x>
      <cdr:y>0.7955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32448" y="3456384"/>
          <a:ext cx="3600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0.32375</cdr:x>
      <cdr:y>0.76368</cdr:y>
    </cdr:from>
    <cdr:to>
      <cdr:x>0.37907</cdr:x>
      <cdr:y>0.82922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64296" y="3456384"/>
          <a:ext cx="455261" cy="296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26,8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0.4267</cdr:x>
      <cdr:y>0.76368</cdr:y>
    </cdr:from>
    <cdr:to>
      <cdr:x>0.5</cdr:x>
      <cdr:y>0.83043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11570" y="3456384"/>
          <a:ext cx="603230" cy="302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</a:t>
          </a:r>
          <a:r>
            <a:rPr lang="ru-RU" b="1" dirty="0" smtClean="0"/>
            <a:t>26,8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0.53374</cdr:x>
      <cdr:y>0.76368</cdr:y>
    </cdr:from>
    <cdr:to>
      <cdr:x>0.59478</cdr:x>
      <cdr:y>0.85928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92488" y="3456384"/>
          <a:ext cx="502335" cy="432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26,8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0.315</cdr:x>
      <cdr:y>0.28638</cdr:y>
    </cdr:from>
    <cdr:to>
      <cdr:x>0.39059</cdr:x>
      <cdr:y>0.35062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592288" y="1296144"/>
          <a:ext cx="622075" cy="29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180,2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0.41671</cdr:x>
      <cdr:y>0.23865</cdr:y>
    </cdr:from>
    <cdr:to>
      <cdr:x>0.5007</cdr:x>
      <cdr:y>0.3088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429316" y="1080120"/>
          <a:ext cx="691204" cy="317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198,0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0.52035</cdr:x>
      <cdr:y>0.19092</cdr:y>
    </cdr:from>
    <cdr:to>
      <cdr:x>0.59899</cdr:x>
      <cdr:y>0.25651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282265" y="864096"/>
          <a:ext cx="647175" cy="29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202,0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0.65624</cdr:x>
      <cdr:y>0.47626</cdr:y>
    </cdr:from>
    <cdr:to>
      <cdr:x>0.99749</cdr:x>
      <cdr:y>1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00600" y="2155554"/>
          <a:ext cx="2808312" cy="23704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0.21875</cdr:x>
      <cdr:y>0.6364</cdr:y>
    </cdr:from>
    <cdr:to>
      <cdr:x>0.2975</cdr:x>
      <cdr:y>0.70004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800200" y="2880320"/>
          <a:ext cx="6480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</a:t>
          </a:r>
          <a:r>
            <a:rPr lang="ru-RU" b="1" dirty="0" smtClean="0"/>
            <a:t>80,0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0.6364</cdr:y>
    </cdr:from>
    <cdr:to>
      <cdr:x>0.20125</cdr:x>
      <cdr:y>0.71595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080120" y="2880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80,6</a:t>
          </a:r>
          <a:endParaRPr lang="ru-RU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0.2725</cdr:x>
      <cdr:y>0.75409</cdr:y>
    </cdr:from>
    <cdr:to>
      <cdr:x>0.36875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2592" y="3412976"/>
          <a:ext cx="792088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0.2375</cdr:x>
      <cdr:y>0.14951</cdr:y>
    </cdr:from>
    <cdr:to>
      <cdr:x>0.33375</cdr:x>
      <cdr:y>0.22906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4560" y="676672"/>
          <a:ext cx="7920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0.11501</cdr:x>
      <cdr:y>0.26088</cdr:y>
    </cdr:from>
    <cdr:to>
      <cdr:x>0.185</cdr:x>
      <cdr:y>0.34043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6449" y="1180733"/>
          <a:ext cx="576063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0.78974</cdr:x>
      <cdr:y>0.525</cdr:y>
    </cdr:from>
    <cdr:to>
      <cdr:x>0.91239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91064" y="151216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     35,9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0.85</cdr:x>
      <cdr:y>0.46771</cdr:y>
    </cdr:from>
    <cdr:to>
      <cdr:x>0.91999</cdr:x>
      <cdr:y>0.53135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95120" y="211683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0.77222</cdr:x>
      <cdr:y>0.4</cdr:y>
    </cdr:from>
    <cdr:to>
      <cdr:x>0.85106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47048" y="1152128"/>
          <a:ext cx="64800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0.78098</cdr:x>
      <cdr:y>0.24584</cdr:y>
    </cdr:from>
    <cdr:to>
      <cdr:x>0.85983</cdr:x>
      <cdr:y>0.35754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19056" y="708092"/>
          <a:ext cx="648088" cy="32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0.7985</cdr:x>
      <cdr:y>0.125</cdr:y>
    </cdr:from>
    <cdr:to>
      <cdr:x>0.89487</cdr:x>
      <cdr:y>0.23777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63072" y="360040"/>
          <a:ext cx="792090" cy="324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0.77125</cdr:x>
      <cdr:y>0.70636</cdr:y>
    </cdr:from>
    <cdr:to>
      <cdr:x>0.88236</cdr:x>
      <cdr:y>0.77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47048" y="31969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0.66709</cdr:x>
      <cdr:y>0.675</cdr:y>
    </cdr:from>
    <cdr:to>
      <cdr:x>0.7547</cdr:x>
      <cdr:y>0.775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2952" y="1944216"/>
          <a:ext cx="72008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0.71089</cdr:x>
      <cdr:y>0.55</cdr:y>
    </cdr:from>
    <cdr:to>
      <cdr:x>0.78973</cdr:x>
      <cdr:y>0.65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42992" y="1584176"/>
          <a:ext cx="64800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</cdr:x>
      <cdr:y>0.24497</cdr:y>
    </cdr:from>
    <cdr:to>
      <cdr:x>0.23625</cdr:x>
      <cdr:y>0.32452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80" y="1108720"/>
          <a:ext cx="504063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0,9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0.34328</cdr:x>
      <cdr:y>0.07246</cdr:y>
    </cdr:from>
    <cdr:to>
      <cdr:x>0.46269</cdr:x>
      <cdr:y>0.14493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67" y="360040"/>
          <a:ext cx="57609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0.48897</cdr:x>
      <cdr:y>0.23177</cdr:y>
    </cdr:from>
    <cdr:to>
      <cdr:x>0.58036</cdr:x>
      <cdr:y>0.28954</cdr:y>
    </cdr:to>
    <cdr:sp macro="" textlink="">
      <cdr:nvSpPr>
        <cdr:cNvPr id="4" name="TextBox 3"/>
        <cdr:cNvSpPr txBox="1"/>
      </cdr:nvSpPr>
      <cdr:spPr>
        <a:xfrm xmlns:a="http://schemas.openxmlformats.org/drawingml/2006/main" rot="287196">
          <a:off x="2359038" y="1151560"/>
          <a:ext cx="440915" cy="28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0.62124</cdr:x>
      <cdr:y>0.0432</cdr:y>
    </cdr:from>
    <cdr:to>
      <cdr:x>0.69124</cdr:x>
      <cdr:y>0.0864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2568" y="21602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0.21739</cdr:y>
    </cdr:from>
    <cdr:to>
      <cdr:x>0.74627</cdr:x>
      <cdr:y>0.27536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57" y="1080121"/>
          <a:ext cx="576049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0.76753</cdr:x>
      <cdr:y>0.21739</cdr:y>
    </cdr:from>
    <cdr:to>
      <cdr:x>0.8806</cdr:x>
      <cdr:y>0.28986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02976" y="1080119"/>
          <a:ext cx="545496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0.22388</cdr:x>
      <cdr:y>0.17391</cdr:y>
    </cdr:from>
    <cdr:to>
      <cdr:x>0.32836</cdr:x>
      <cdr:y>0.23188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17" y="864096"/>
          <a:ext cx="5040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0.12112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52" y="-115416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м</a:t>
          </a:r>
          <a:r>
            <a:rPr lang="ru-RU" sz="1200" dirty="0" smtClean="0"/>
            <a:t>лн. рублей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568" cy="511891"/>
          </a:xfrm>
          <a:prstGeom prst="rect">
            <a:avLst/>
          </a:prstGeom>
        </p:spPr>
        <p:txBody>
          <a:bodyPr vert="horz" lIns="93618" tIns="46809" rIns="93618" bIns="46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5442" y="1"/>
            <a:ext cx="3078568" cy="511891"/>
          </a:xfrm>
          <a:prstGeom prst="rect">
            <a:avLst/>
          </a:prstGeom>
        </p:spPr>
        <p:txBody>
          <a:bodyPr vert="horz" lIns="93618" tIns="46809" rIns="93618" bIns="46809" rtlCol="0"/>
          <a:lstStyle>
            <a:lvl1pPr algn="r">
              <a:defRPr sz="1200"/>
            </a:lvl1pPr>
          </a:lstStyle>
          <a:p>
            <a:fld id="{D9E0674C-5686-473C-9832-BD0395950D9F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8" tIns="46809" rIns="93618" bIns="46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2156"/>
            <a:ext cx="5684520" cy="4607016"/>
          </a:xfrm>
          <a:prstGeom prst="rect">
            <a:avLst/>
          </a:prstGeom>
        </p:spPr>
        <p:txBody>
          <a:bodyPr vert="horz" lIns="93618" tIns="46809" rIns="93618" bIns="468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95"/>
            <a:ext cx="3078568" cy="511890"/>
          </a:xfrm>
          <a:prstGeom prst="rect">
            <a:avLst/>
          </a:prstGeom>
        </p:spPr>
        <p:txBody>
          <a:bodyPr vert="horz" lIns="93618" tIns="46809" rIns="93618" bIns="46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5442" y="9722695"/>
            <a:ext cx="3078568" cy="511890"/>
          </a:xfrm>
          <a:prstGeom prst="rect">
            <a:avLst/>
          </a:prstGeom>
        </p:spPr>
        <p:txBody>
          <a:bodyPr vert="horz" lIns="93618" tIns="46809" rIns="93618" bIns="46809" rtlCol="0" anchor="b"/>
          <a:lstStyle>
            <a:lvl1pPr algn="r">
              <a:defRPr sz="1200"/>
            </a:lvl1pPr>
          </a:lstStyle>
          <a:p>
            <a:fld id="{213E9B11-412C-4F50-9324-91D28D1E7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5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1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8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FA171-7AF5-4F13-8129-3CBD2AB42B1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34DFC-E9AF-4B1A-96DC-09DDC315751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3451B-F088-4891-9CD7-4FB569A305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9389-8DD2-447C-886B-BFA1D3B71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81BA9-095B-4965-8BE9-ACE2F64BCA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94F1D-3482-4E22-A420-D4DF7D8790E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94246-2844-4446-9427-6974B5C030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BACBD-C4DA-4223-870C-11AF100BCE7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A516C-1020-4C12-8569-F1D76C28DB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F9E07-670A-41A4-829B-2CBB9FE6F53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866C1-AE1F-4FF8-BA3F-7133ED4CA8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EA5A3-70CE-4026-9F88-64D16C3104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53DAB-4D5C-46FF-BA09-FD94ED91F5E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747AF-77D1-47C6-97C5-AEC63F85880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88B3C-5F99-4845-BDC7-91F9CB38C5B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F0C3-53BE-46BA-8F05-0D9E579796F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632AC-4812-481B-9389-DFB1920FABD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8C72E-374F-4F08-91DC-9A548A28FC1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2AD44-A387-42B6-ACAC-22D9667816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3AE5-EA21-4BE3-8019-9AF2214CEA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4002C-0997-487B-8720-9A3155C2125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692A-8015-4427-B990-476B2DFA70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7C09-9D31-4806-8C2E-05443FFD3521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29B-8311-4623-A08C-482FDB3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colorTemperature colorTemp="9113"/>
                    </a14:imgEffect>
                    <a14:imgEffect>
                      <a14:saturation sat="72000"/>
                    </a14:imgEffect>
                    <a14:imgEffect>
                      <a14:brightnessContrast bright="-1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144000" cy="62373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4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проекте бюджета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Аксайского городского поселения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Аксайского района на 2024 год и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плановый период 2025 и 2026 годов</a:t>
            </a:r>
          </a:p>
        </p:txBody>
      </p:sp>
    </p:spTree>
    <p:extLst>
      <p:ext uri="{BB962C8B-B14F-4D97-AF65-F5344CB8AC3E}">
        <p14:creationId xmlns:p14="http://schemas.microsoft.com/office/powerpoint/2010/main" val="2164902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единого сельскохозяйственного налога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31907"/>
              </p:ext>
            </p:extLst>
          </p:nvPr>
        </p:nvGraphicFramePr>
        <p:xfrm>
          <a:off x="467544" y="1484784"/>
          <a:ext cx="8229600" cy="478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2" descr="https://img.rg.ru/img/content/173/77/32/RIAN_2890429.HR.ru__d_850_d_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14216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349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92" y="4509121"/>
            <a:ext cx="291088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Динамика поступлений налогов на имущество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331288"/>
              </p:ext>
            </p:extLst>
          </p:nvPr>
        </p:nvGraphicFramePr>
        <p:xfrm>
          <a:off x="323528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бюджета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38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использования имущества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8558"/>
              </p:ext>
            </p:extLst>
          </p:nvPr>
        </p:nvGraphicFramePr>
        <p:xfrm>
          <a:off x="457200" y="1340768"/>
          <a:ext cx="82192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https://avatars.mds.yandex.net/get-pdb/1726346/38ee16dd-7fb1-406b-a4e1-4c647774321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619268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endParaRPr lang="ru-RU" sz="28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20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00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штрафов,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санкций, возмещение ущерба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46546"/>
              </p:ext>
            </p:extLst>
          </p:nvPr>
        </p:nvGraphicFramePr>
        <p:xfrm>
          <a:off x="3923928" y="1412776"/>
          <a:ext cx="48245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2" name="Picture 2" descr="http://rotko10.ru/media/CACHE/images/news_photo/avtospetstrans-vyiavil-bolee-1-200-iurlits-ne-zakliuchivshikh-dogovory-na-vyvoz-tko/f5b655af4c7781347b7f256f3c081e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851920" cy="482453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4044"/>
              </p:ext>
            </p:extLst>
          </p:nvPr>
        </p:nvGraphicFramePr>
        <p:xfrm>
          <a:off x="1907704" y="2131071"/>
          <a:ext cx="6023479" cy="341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04"/>
                <a:gridCol w="1166009"/>
                <a:gridCol w="1093133"/>
                <a:gridCol w="1093133"/>
              </a:tblGrid>
              <a:tr h="96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562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79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792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99 948,4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71 851,4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61 553,7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21328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    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6" name="Рисунок 5" descr="oblast150x1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8477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55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4319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975448"/>
              </p:ext>
            </p:extLst>
          </p:nvPr>
        </p:nvGraphicFramePr>
        <p:xfrm>
          <a:off x="457200" y="1052736"/>
          <a:ext cx="82296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по разделам в 2024 г.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23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5561339">
            <a:off x="2600180" y="3419486"/>
            <a:ext cx="484632" cy="43495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0871" y="764704"/>
            <a:ext cx="8229600" cy="835496"/>
          </a:xfrm>
        </p:spPr>
        <p:txBody>
          <a:bodyPr>
            <a:normAutofit/>
          </a:bodyPr>
          <a:lstStyle/>
          <a:p>
            <a:r>
              <a:rPr lang="ru-RU" sz="2200" b="1" dirty="0">
                <a:ln>
                  <a:solidFill>
                    <a:srgbClr val="00B0F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Основы формирования бюджета Аксайского городского </a:t>
            </a:r>
            <a:r>
              <a:rPr lang="ru-RU" sz="2200" b="1" dirty="0" smtClean="0">
                <a:ln>
                  <a:solidFill>
                    <a:srgbClr val="00B0F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поселения</a:t>
            </a:r>
            <a:endParaRPr lang="ru-RU" dirty="0">
              <a:ln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88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76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программных расходов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общем объеме расходов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план 2024 год</a:t>
            </a:r>
            <a:r>
              <a:rPr lang="ru-RU" sz="2400" dirty="0" smtClean="0"/>
              <a:t>            </a:t>
            </a:r>
            <a:r>
              <a:rPr lang="ru-RU" sz="2400" b="1" dirty="0" smtClean="0"/>
              <a:t>план  2025 год</a:t>
            </a:r>
            <a:r>
              <a:rPr lang="ru-RU" sz="2400" dirty="0" smtClean="0"/>
              <a:t>                </a:t>
            </a:r>
            <a:r>
              <a:rPr lang="ru-RU" sz="2400" b="1" dirty="0" smtClean="0"/>
              <a:t>план 2026 год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467544" y="2636912"/>
            <a:ext cx="2520280" cy="10081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638,2 млн.руб.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5576" y="3717032"/>
            <a:ext cx="2232248" cy="648072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6,3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3645024"/>
            <a:ext cx="2232248" cy="720080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22,9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2636912"/>
            <a:ext cx="244827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629,6 млн.руб.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300192" y="2636912"/>
            <a:ext cx="244827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619,9 млн.руб.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372200" y="3645024"/>
            <a:ext cx="2304256" cy="720080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43,8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9552" y="486916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9552" y="5445224"/>
            <a:ext cx="432048" cy="432048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5" y="486916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расходы бюджета поселения, формируемые в рамках </a:t>
            </a:r>
          </a:p>
          <a:p>
            <a:r>
              <a:rPr lang="ru-RU" dirty="0" smtClean="0"/>
              <a:t>муниципальных программ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55172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060848"/>
            <a:ext cx="14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32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1988840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3200" b="1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71600" y="2060848"/>
            <a:ext cx="1440160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99 %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3851920" y="2060848"/>
            <a:ext cx="1296144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96,5 %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6732240" y="2060848"/>
            <a:ext cx="1368152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93,4 %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43734" cy="103148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  <a:t>Муниципальные программы  </a:t>
            </a:r>
            <a:b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  <a:t> Аксайского городского поселения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ea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74879"/>
              </p:ext>
            </p:extLst>
          </p:nvPr>
        </p:nvGraphicFramePr>
        <p:xfrm>
          <a:off x="467544" y="1700808"/>
          <a:ext cx="8291265" cy="4926950"/>
        </p:xfrm>
        <a:graphic>
          <a:graphicData uri="http://schemas.openxmlformats.org/drawingml/2006/table">
            <a:tbl>
              <a:tblPr/>
              <a:tblGrid>
                <a:gridCol w="5022516"/>
                <a:gridCol w="1162222"/>
                <a:gridCol w="1089583"/>
                <a:gridCol w="1016944"/>
              </a:tblGrid>
              <a:tr h="57606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 проект 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 проект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 год проект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736">
                <a:tc>
                  <a:txBody>
                    <a:bodyPr/>
                    <a:lstStyle/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Защита населения и  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территории от чрезвычайных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ситуаций, обеспечение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пожарной безопасности и  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безопасности людей на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водных объектах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13 433,0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13 970,2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14 529,0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536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Обеспечение общественного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порядка и противодействие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преступности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5 495,7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5 715,6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5 944,2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33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Обеспечение качественными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жилищно-коммунальными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услугами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103 179,7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100 199,3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100 843,5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180">
                <a:tc>
                  <a:txBody>
                    <a:bodyPr/>
                    <a:lstStyle/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Развитие транспортной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системы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109 034,8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124 274,5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118 879,3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1268760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тыс.рублей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" name="Picture 3" descr="C:\Users\FIN\Desktop\policeman-with-a-robber_318-29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080120" cy="833553"/>
          </a:xfrm>
          <a:prstGeom prst="rect">
            <a:avLst/>
          </a:prstGeom>
          <a:noFill/>
        </p:spPr>
      </p:pic>
      <p:pic>
        <p:nvPicPr>
          <p:cNvPr id="16" name="Picture 4" descr="C:\Users\FIN\Desktop\home_plumbing_tip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080120" cy="936104"/>
          </a:xfrm>
          <a:prstGeom prst="rect">
            <a:avLst/>
          </a:prstGeom>
          <a:noFill/>
        </p:spPr>
      </p:pic>
      <p:pic>
        <p:nvPicPr>
          <p:cNvPr id="17" name="Picture 2" descr="C:\Users\FIN\Desktop\дорог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7272"/>
            <a:ext cx="1008112" cy="743545"/>
          </a:xfrm>
          <a:prstGeom prst="rect">
            <a:avLst/>
          </a:prstGeom>
          <a:noFill/>
        </p:spPr>
      </p:pic>
      <p:pic>
        <p:nvPicPr>
          <p:cNvPr id="9" name="Picture 2" descr="C:\Users\FIN\Desktop\temperaturas-extrem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1080119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3139"/>
              </p:ext>
            </p:extLst>
          </p:nvPr>
        </p:nvGraphicFramePr>
        <p:xfrm>
          <a:off x="467544" y="692696"/>
          <a:ext cx="8280920" cy="5691463"/>
        </p:xfrm>
        <a:graphic>
          <a:graphicData uri="http://schemas.openxmlformats.org/drawingml/2006/table">
            <a:tbl>
              <a:tblPr/>
              <a:tblGrid>
                <a:gridCol w="4972247"/>
                <a:gridCol w="1150589"/>
                <a:gridCol w="1078678"/>
                <a:gridCol w="1079406"/>
              </a:tblGrid>
              <a:tr h="7011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программы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год проект 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 год проект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2026 год проект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28">
                <a:tc>
                  <a:txBody>
                    <a:bodyPr/>
                    <a:lstStyle/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Благоустройство территории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Аксайского городского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поселения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199 700,6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185 829,4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196 679,4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    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современной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городской среды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64 695,8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56 160,8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33 826,2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и распоряжение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муниципальным имуществом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2 408,6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1 301,3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3696">
                <a:tc>
                  <a:txBody>
                    <a:bodyPr/>
                    <a:lstStyle/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Управление и распоряжение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земельными ресурсами на 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территории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Аксайского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городского поселения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94">
                <a:tc>
                  <a:txBody>
                    <a:bodyPr/>
                    <a:lstStyle/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Развитие архитектуры и 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градостроительная 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деятельность на территории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Аксайского городского поселения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1 367,6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FIN\Desktop\1smart-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1008112" cy="936104"/>
          </a:xfrm>
          <a:prstGeom prst="rect">
            <a:avLst/>
          </a:prstGeom>
          <a:noFill/>
        </p:spPr>
      </p:pic>
      <p:pic>
        <p:nvPicPr>
          <p:cNvPr id="2051" name="Picture 3" descr="C:\Users\FIN\Desktop\земельные ресурс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080120" cy="100811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224136" cy="8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FIN\Desktop\home-ownership-austral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115212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28829"/>
              </p:ext>
            </p:extLst>
          </p:nvPr>
        </p:nvGraphicFramePr>
        <p:xfrm>
          <a:off x="611560" y="908721"/>
          <a:ext cx="7848871" cy="5507363"/>
        </p:xfrm>
        <a:graphic>
          <a:graphicData uri="http://schemas.openxmlformats.org/drawingml/2006/table">
            <a:tbl>
              <a:tblPr/>
              <a:tblGrid>
                <a:gridCol w="4712825"/>
                <a:gridCol w="1090558"/>
                <a:gridCol w="1022399"/>
                <a:gridCol w="1023089"/>
              </a:tblGrid>
              <a:tr h="9008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физической</a:t>
                      </a: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культуры и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20 986,5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22 698,9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1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66 366,0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66 205,6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68 853,9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Молодежь Аксая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1 659,2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Информационное общество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3 219,2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3 330,9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3 447,0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94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муниципального</a:t>
                      </a: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управления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гражданского </a:t>
                      </a: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общества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85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Социально-экономическое </a:t>
                      </a:r>
                    </a:p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44 870,7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46 641,4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48 494,5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FIN\Desktop\Luo8cls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9" y="927517"/>
            <a:ext cx="1008112" cy="864096"/>
          </a:xfrm>
          <a:prstGeom prst="rect">
            <a:avLst/>
          </a:prstGeom>
          <a:noFill/>
        </p:spPr>
      </p:pic>
      <p:pic>
        <p:nvPicPr>
          <p:cNvPr id="1028" name="Picture 4" descr="C:\Users\FIN\Desktop\траектория-успех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3441"/>
            <a:ext cx="1080120" cy="792088"/>
          </a:xfrm>
          <a:prstGeom prst="rect">
            <a:avLst/>
          </a:prstGeom>
          <a:noFill/>
        </p:spPr>
      </p:pic>
      <p:pic>
        <p:nvPicPr>
          <p:cNvPr id="1029" name="Picture 5" descr="C:\Users\FIN\Desktop\blog-ecommerce.p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929"/>
            <a:ext cx="1080120" cy="720080"/>
          </a:xfrm>
          <a:prstGeom prst="rect">
            <a:avLst/>
          </a:prstGeom>
          <a:noFill/>
        </p:spPr>
      </p:pic>
      <p:pic>
        <p:nvPicPr>
          <p:cNvPr id="1030" name="Picture 6" descr="C:\Users\FIN\Desktop\square-cogs-15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4" y="4523168"/>
            <a:ext cx="1152128" cy="8640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0" y="1874014"/>
            <a:ext cx="1008112" cy="762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570249"/>
            <a:ext cx="1107814" cy="77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66490"/>
            <a:ext cx="3456384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125947" cy="2083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05" y="4335135"/>
            <a:ext cx="3534920" cy="23566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1" y="4335135"/>
            <a:ext cx="3418119" cy="2512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5" y="651790"/>
            <a:ext cx="3372082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06" y="2852936"/>
            <a:ext cx="2818762" cy="18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643734" cy="9847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  <a:t>Основные характеристики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  <a:t>бюджета Аксайского городского поселения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83164"/>
              </p:ext>
            </p:extLst>
          </p:nvPr>
        </p:nvGraphicFramePr>
        <p:xfrm>
          <a:off x="457200" y="1646238"/>
          <a:ext cx="8291264" cy="4044693"/>
        </p:xfrm>
        <a:graphic>
          <a:graphicData uri="http://schemas.openxmlformats.org/drawingml/2006/table">
            <a:tbl>
              <a:tblPr/>
              <a:tblGrid>
                <a:gridCol w="3538736"/>
                <a:gridCol w="1584176"/>
                <a:gridCol w="1467616"/>
                <a:gridCol w="1700736"/>
              </a:tblGrid>
              <a:tr h="84665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год 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 год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2026 год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644,5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652,5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663,7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00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налоговые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542,2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580,6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602,1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102,3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71,9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61,6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0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644,5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652,5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663,7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96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(+)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6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Источники финансирования дефицита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72" y="928670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млн.руб.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на 2024 год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7544" y="1628800"/>
            <a:ext cx="1944216" cy="1224136"/>
          </a:xfrm>
          <a:prstGeom prst="homePlat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Налоговые доходы –500,8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67544" y="3140968"/>
            <a:ext cx="1944216" cy="1224136"/>
          </a:xfrm>
          <a:prstGeom prst="homePlat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Неналоговые доходы – 41,4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7544" y="4725144"/>
            <a:ext cx="2016224" cy="1368152"/>
          </a:xfrm>
          <a:prstGeom prst="homePlate">
            <a:avLst>
              <a:gd name="adj" fmla="val 33056"/>
            </a:avLst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Безвозмездные поступления – 102,3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>
            <a:off x="2771800" y="2708920"/>
            <a:ext cx="3816424" cy="2160240"/>
          </a:xfrm>
          <a:prstGeom prst="left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6660232" y="1628800"/>
            <a:ext cx="2016224" cy="936104"/>
          </a:xfrm>
          <a:prstGeom prst="homePlat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на ЖКХ – 367,5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6660232" y="2708920"/>
            <a:ext cx="2016224" cy="1152128"/>
          </a:xfrm>
          <a:prstGeom prst="homePlate">
            <a:avLst>
              <a:gd name="adj" fmla="val 39939"/>
            </a:avLst>
          </a:prstGeom>
          <a:solidFill>
            <a:srgbClr val="99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на дорожное хозяйство – 109,0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6660232" y="4005064"/>
            <a:ext cx="2016224" cy="1080120"/>
          </a:xfrm>
          <a:prstGeom prst="homePlat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Социальные– 89,1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6660232" y="5301208"/>
            <a:ext cx="2016224" cy="864096"/>
          </a:xfrm>
          <a:prstGeom prst="homePlat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Прочие расходы – 78,9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1484784"/>
            <a:ext cx="18722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 в расчете на 1 человека -13,2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5013176"/>
            <a:ext cx="194421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в расчете на 1 человека -13,2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плановый период 2025-2026 годы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04456" cy="4853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2025 г.                                      2026 г.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5589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33aaa26852934034353c39d663279c5e.jpg"/>
          <p:cNvPicPr>
            <a:picLocks noChangeAspect="1"/>
          </p:cNvPicPr>
          <p:nvPr/>
        </p:nvPicPr>
        <p:blipFill>
          <a:blip r:embed="rId3" cstate="print">
            <a:lum bright="36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03244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15616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Неналоговые доходы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43,3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45,4</a:t>
            </a:r>
            <a:endParaRPr lang="ru-RU" b="1" dirty="0"/>
          </a:p>
        </p:txBody>
      </p:sp>
      <p:pic>
        <p:nvPicPr>
          <p:cNvPr id="20" name="Рисунок 19" descr="538adb57d08dfdd5ee90404c44ac2060_XL.jpg"/>
          <p:cNvPicPr>
            <a:picLocks noChangeAspect="1"/>
          </p:cNvPicPr>
          <p:nvPr/>
        </p:nvPicPr>
        <p:blipFill>
          <a:blip r:embed="rId4" cstate="print">
            <a:lum bright="37000" contrast="-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32448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331640" y="2564904"/>
            <a:ext cx="211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Налоговые доходы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1772816"/>
            <a:ext cx="116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b="1" dirty="0"/>
          </a:p>
        </p:txBody>
      </p:sp>
      <p:pic>
        <p:nvPicPr>
          <p:cNvPr id="19" name="Рисунок 18" descr="e3e229429429356b1b4c283d143c75e4.jpg"/>
          <p:cNvPicPr>
            <a:picLocks noChangeAspect="1"/>
          </p:cNvPicPr>
          <p:nvPr/>
        </p:nvPicPr>
        <p:blipFill>
          <a:blip r:embed="rId5" cstate="print">
            <a:lum bright="26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16024"/>
            <a:ext cx="4032448" cy="1193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95536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537,8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6388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556,7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5229200"/>
            <a:ext cx="310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Безвозмездные поступления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71,9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61,6</a:t>
            </a:r>
            <a:endParaRPr lang="ru-RU" b="1" dirty="0"/>
          </a:p>
        </p:txBody>
      </p:sp>
      <p:pic>
        <p:nvPicPr>
          <p:cNvPr id="28" name="Рисунок 27" descr="жкх.jpg"/>
          <p:cNvPicPr>
            <a:picLocks noChangeAspect="1"/>
          </p:cNvPicPr>
          <p:nvPr/>
        </p:nvPicPr>
        <p:blipFill>
          <a:blip r:embed="rId6" cstate="print">
            <a:lum bright="3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 descr="121003.jpg"/>
          <p:cNvPicPr>
            <a:picLocks noChangeAspect="1"/>
          </p:cNvPicPr>
          <p:nvPr/>
        </p:nvPicPr>
        <p:blipFill>
          <a:blip r:embed="rId7" cstate="print">
            <a:lum bright="45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b6c79c78fef37ca1e0534b7f10b61ae3.jpg"/>
          <p:cNvPicPr>
            <a:picLocks noChangeAspect="1"/>
          </p:cNvPicPr>
          <p:nvPr/>
        </p:nvPicPr>
        <p:blipFill>
          <a:blip r:embed="rId8" cstate="print">
            <a:lum bright="22000" contrast="-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744416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 descr="бюдж.jpeg"/>
          <p:cNvPicPr>
            <a:picLocks noChangeAspect="1"/>
          </p:cNvPicPr>
          <p:nvPr/>
        </p:nvPicPr>
        <p:blipFill>
          <a:blip r:embed="rId9" cstate="print">
            <a:lum bright="28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17232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940152" y="2492896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ЖКХ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84168" y="3429000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Дорожный фонд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4365104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Социальные расходы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0152" y="5589240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Прочие расходы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2060848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2025 г.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740352" y="2060848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2026 г.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04048" y="2492896"/>
            <a:ext cx="85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342,2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956376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331,3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76057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124,3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84368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118,9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076056" y="4653136"/>
            <a:ext cx="9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89,9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02838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93,5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96,1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028384" y="5733256"/>
            <a:ext cx="73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120,0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8001000" cy="864096"/>
          </a:xfrm>
        </p:spPr>
        <p:txBody>
          <a:bodyPr lIns="91440" rIns="91440" bIns="4572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доходов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9914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268761"/>
            <a:ext cx="11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28749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бюджета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42508"/>
              </p:ext>
            </p:extLst>
          </p:nvPr>
        </p:nvGraphicFramePr>
        <p:xfrm>
          <a:off x="323528" y="1484784"/>
          <a:ext cx="59766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2" name="Picture 6" descr="&amp;Rcy;&amp;acy;&amp;scy;&amp;kcy;&amp;lcy;&amp;acy;&amp;dcy;&amp;ycy;&amp;vcy;&amp;acy;&amp;jcy;&amp;tcy;&amp;iecy; &amp;dcy;&amp;iecy;&amp;ncy;&amp;softcy;&amp;gcy;&amp;icy; &amp;pcy;&amp;ocy; &amp;kcy;&amp;ocy;&amp;ncy;&amp;vcy;&amp;iecy;&amp;rcy;&amp;tcy;&amp;acy;&amp;mcy;. &amp;Ncy;&amp;iecy;&amp;tcy;, &amp;ecy;&amp;tcy;&amp;ocy; &amp;ncy;&amp;iecy; &amp;mcy;&amp;acy;&amp;gcy;&amp;icy;&amp;chcy;&amp;iecy;&amp;scy;&amp;kcy;&amp;icy;&amp;jcy; &amp;ocy;&amp;bcy;&amp;rcy;&amp;yacy;&amp;dcy;, &amp;acy; &amp;vcy;&amp;ocy;&amp;lcy;&amp;shcy;&amp;iecy;&amp;bcy;&amp;ncy;&amp;acy;&amp;yacy; &amp;mcy;&amp;iecy;&amp;tcy;&amp;ocy;&amp;dcy;&amp;icy;&amp;kcy;&amp;acy; &amp;ecy;&amp;kcy;&amp;ocy;&amp;ncy;&amp;ocy;&amp;mcy;&amp;icy;&amp;icy; &amp;dcy;&amp;iecy;&amp;ncy;&amp;iecy;&amp;gcy;.. — &amp;Kcy;&amp;ocy;&amp;pcy;&amp;icy;&amp;lcy;&amp;ocy;&amp;chcy;&amp;kcy;&amp;acy; &amp;pcy;&amp;ocy;&amp;lcy;&amp;iecy;&amp;zcy;&amp;ncy;&amp;ycy;&amp;khcy; &amp;scy;&amp;ocy;&amp;vcy;&amp;iecy;&amp;tcy;&amp;ocy;&amp;v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6429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налога на доходы физических лиц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85057"/>
              </p:ext>
            </p:extLst>
          </p:nvPr>
        </p:nvGraphicFramePr>
        <p:xfrm>
          <a:off x="2987824" y="1412776"/>
          <a:ext cx="59046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 descr="3d - &amp;chcy;&amp;iecy;&amp;lcy;&amp;ocy;&amp;vcy;&amp;iecy;&amp;kcy; - &amp;Zcy;&amp;ocy;&amp;lcy;&amp;ocy;&amp;tcy;&amp;ycy;&amp;iecy; - &amp;mcy;&amp;ocy;&amp;ncy;&amp;iecy;&amp;tcy;&amp;ycy; - &amp;bcy;&amp;iecy;&amp;lcy;&amp;ycy;&amp;jcy; - &amp;kcy;&amp;ocy;&amp;mcy;&amp;pcy;&amp;softcy;&amp;yucy;&amp;tcy;&amp;iecy;&amp;rcy; - &amp;gcy;&amp;iecy;&amp;ncy;&amp;iecy;&amp;r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13184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акцизов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91430"/>
              </p:ext>
            </p:extLst>
          </p:nvPr>
        </p:nvGraphicFramePr>
        <p:xfrm>
          <a:off x="539552" y="1196752"/>
          <a:ext cx="79928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33569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6,3</a:t>
            </a:r>
          </a:p>
        </p:txBody>
      </p:sp>
      <p:pic>
        <p:nvPicPr>
          <p:cNvPr id="15364" name="Picture 4" descr="http://www.alvatrans.ru/userfiles/news/324_vozrastyot_li_aktsiz_na_topl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72728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15580</TotalTime>
  <Words>759</Words>
  <Application>Microsoft Office PowerPoint</Application>
  <PresentationFormat>Экран (4:3)</PresentationFormat>
  <Paragraphs>310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Основы формирования бюджета Аксайского городского поселения</vt:lpstr>
      <vt:lpstr>Основные характеристики  бюджета Аксайского городского поселения</vt:lpstr>
      <vt:lpstr>Основные параметры бюджета на 2024 год                                                                                                               млн.руб.</vt:lpstr>
      <vt:lpstr>Основные параметры бюджета  на плановый период 2025-2026 годы</vt:lpstr>
      <vt:lpstr>Динамика доходов</vt:lpstr>
      <vt:lpstr>Структура налоговых доходов бюджета  на 2024 год</vt:lpstr>
      <vt:lpstr>Динамика поступлений  налога на доходы физических лиц</vt:lpstr>
      <vt:lpstr>Динамика поступлений акцизов</vt:lpstr>
      <vt:lpstr>Динамика поступлений  единого сельскохозяйственного налога</vt:lpstr>
      <vt:lpstr>Динамика поступлений налогов на имущество</vt:lpstr>
      <vt:lpstr>Структура неналоговых доходов бюджета  на 2024 год</vt:lpstr>
      <vt:lpstr>Динамика доходов от использования имущества</vt:lpstr>
      <vt:lpstr>Динамика доходов от продажи имущества</vt:lpstr>
      <vt:lpstr>Динамика поступлений штрафов,  санкций, возмещение ущерба </vt:lpstr>
      <vt:lpstr>БЕЗВОЗМЕЗДНЫЕ ПОСТУПЛЕНИЯ</vt:lpstr>
      <vt:lpstr>   Динамика расходов бюджета</vt:lpstr>
      <vt:lpstr>Структура расходов</vt:lpstr>
      <vt:lpstr>Расходы бюджета по разделам в 2024 г.</vt:lpstr>
      <vt:lpstr>Доля программных расходов  в общем объеме расходов</vt:lpstr>
      <vt:lpstr>Муниципальные программы    Аксайского городского поселения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Terekhov</cp:lastModifiedBy>
  <cp:revision>686</cp:revision>
  <dcterms:created xsi:type="dcterms:W3CDTF">2013-11-01T08:35:25Z</dcterms:created>
  <dcterms:modified xsi:type="dcterms:W3CDTF">2025-01-21T14:19:53Z</dcterms:modified>
</cp:coreProperties>
</file>