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layout1.xml" ContentType="application/vnd.openxmlformats-officedocument.drawingml.diagramLayout+xml"/>
  <Override PartName="/ppt/charts/chart5.xml" ContentType="application/vnd.openxmlformats-officedocument.drawingml.char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sldIdLst>
    <p:sldId id="262" r:id="rId2"/>
    <p:sldId id="261" r:id="rId3"/>
    <p:sldId id="263" r:id="rId4"/>
    <p:sldId id="266" r:id="rId5"/>
    <p:sldId id="284" r:id="rId6"/>
    <p:sldId id="276" r:id="rId7"/>
    <p:sldId id="275" r:id="rId8"/>
    <p:sldId id="256" r:id="rId9"/>
    <p:sldId id="269" r:id="rId10"/>
    <p:sldId id="271" r:id="rId11"/>
    <p:sldId id="283" r:id="rId12"/>
    <p:sldId id="277" r:id="rId13"/>
  </p:sldIdLst>
  <p:sldSz cx="9144000" cy="6858000" type="screen4x3"/>
  <p:notesSz cx="7105650" cy="102362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FFFF"/>
    <a:srgbClr val="D60093"/>
    <a:srgbClr val="00FF00"/>
    <a:srgbClr val="66CCFF"/>
    <a:srgbClr val="99FF33"/>
    <a:srgbClr val="FF66FF"/>
    <a:srgbClr val="9999FF"/>
    <a:srgbClr val="9933FF"/>
    <a:srgbClr val="00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354" y="-72"/>
      </p:cViewPr>
      <p:guideLst>
        <p:guide orient="horz" pos="3224"/>
        <p:guide pos="223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070;&#1044;&#1046;&#1045;&#1058;%202017-2019\&#1055;&#1086;&#1103;&#1089;&#1085;&#1080;&#1090;&#1077;&#1083;&#1100;&#1085;&#1099;&#1077;\&#1055;&#1088;&#1080;&#1083;&#1086;&#1078;&#1077;&#1085;&#1080;&#1103;%201%20,2%20&#1082;%20&#1087;&#1086;&#1103;&#1089;&#1085;&#1080;&#1090;&#1077;&#1083;&#1100;&#1085;&#1086;&#1081;%20&#1079;&#1072;&#1087;&#1080;&#1089;&#1082;&#1077;%20&#1040;&#1043;&#1055;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070;&#1044;&#1046;&#1045;&#1058;%202017-2019\&#1055;&#1086;&#1103;&#1089;&#1085;&#1080;&#1090;&#1077;&#1083;&#1100;&#1085;&#1099;&#1077;\&#1055;&#1088;&#1080;&#1083;&#1086;&#1078;&#1077;&#1085;&#1080;&#1103;%201%20,2%20&#1082;%20&#1087;&#1086;&#1103;&#1089;&#1085;&#1080;&#1090;&#1077;&#1083;&#1100;&#1085;&#1086;&#1081;%20&#1079;&#1072;&#1087;&#1080;&#1089;&#1082;&#1077;%20&#1040;&#1043;&#1055;%202016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18-2020\&#1055;&#1086;&#1103;&#1089;&#1085;&#1080;&#1090;&#1077;&#1083;&#1100;&#1085;&#1072;&#1103;\&#1055;&#1088;&#1080;&#1083;&#1086;&#1078;&#1077;&#1085;&#1080;&#1103;,2%20&#1082;%20&#1087;&#1086;&#1103;&#1089;&#1085;&#1080;&#1090;&#1077;&#1083;&#1100;&#1085;&#1086;&#1081;%20&#1079;&#1072;&#1087;&#1080;&#1089;&#1082;&#1077;%20&#1040;&#1043;&#1055;%202018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</c:v>
                </c:pt>
              </c:strCache>
            </c:strRef>
          </c:tx>
          <c:spPr>
            <a:solidFill>
              <a:srgbClr val="008000"/>
            </a:solidFill>
          </c:spPr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332.3</c:v>
                </c:pt>
                <c:pt idx="1">
                  <c:v>302.5</c:v>
                </c:pt>
                <c:pt idx="2">
                  <c:v>319.39999999999998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110.8</c:v>
                </c:pt>
                <c:pt idx="1">
                  <c:v>30</c:v>
                </c:pt>
                <c:pt idx="2">
                  <c:v>31.2</c:v>
                </c:pt>
              </c:numCache>
            </c:numRef>
          </c:val>
        </c:ser>
        <c:shape val="cylinder"/>
        <c:axId val="67864832"/>
        <c:axId val="85534592"/>
        <c:axId val="0"/>
      </c:bar3DChart>
      <c:catAx>
        <c:axId val="67864832"/>
        <c:scaling>
          <c:orientation val="minMax"/>
        </c:scaling>
        <c:axPos val="b"/>
        <c:tickLblPos val="nextTo"/>
        <c:crossAx val="85534592"/>
        <c:crosses val="autoZero"/>
        <c:auto val="1"/>
        <c:lblAlgn val="ctr"/>
        <c:lblOffset val="100"/>
      </c:catAx>
      <c:valAx>
        <c:axId val="85534592"/>
        <c:scaling>
          <c:orientation val="minMax"/>
        </c:scaling>
        <c:axPos val="l"/>
        <c:majorGridlines/>
        <c:numFmt formatCode="0.0" sourceLinked="1"/>
        <c:tickLblPos val="nextTo"/>
        <c:crossAx val="678648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40"/>
      <c:perspective val="6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spPr>
              <a:solidFill>
                <a:srgbClr val="008000"/>
              </a:solidFill>
            </c:spPr>
          </c:dPt>
          <c:dPt>
            <c:idx val="1"/>
            <c:spPr>
              <a:solidFill>
                <a:srgbClr val="00FF00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dPt>
            <c:idx val="3"/>
            <c:spPr>
              <a:solidFill>
                <a:srgbClr val="66CCFF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7"/>
            <c:spPr>
              <a:solidFill>
                <a:srgbClr val="C00000"/>
              </a:solidFill>
            </c:spPr>
          </c:dPt>
          <c:dLbls>
            <c:dLbl>
              <c:idx val="7"/>
              <c:layout>
                <c:manualLayout>
                  <c:x val="8.0536295810245975E-2"/>
                  <c:y val="2.093278732786534E-2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Лист1!$A$2:$A$8</c:f>
              <c:strCache>
                <c:ptCount val="7"/>
                <c:pt idx="0">
                  <c:v>НАЛОГИ НА ПРИБЫЛЬ, ДОХОДЫ</c:v>
                </c:pt>
                <c:pt idx="1">
                  <c:v>АКЦИЗЫ ПО ПОДАКЦИЗНЫМ ТОВАРАМ,</c:v>
                </c:pt>
                <c:pt idx="2">
                  <c:v>НАЛОГИ НА СОВОКУПНЫЙ ДОХОД</c:v>
                </c:pt>
                <c:pt idx="3">
                  <c:v>НАЛОГИ НА ИМУЩЕСТВО</c:v>
                </c:pt>
                <c:pt idx="4">
                  <c:v>ДОХОДЫ ОТ ИСПОЛЬЗОВАНИЯ ИМУЩЕСТВА, </c:v>
                </c:pt>
                <c:pt idx="5">
                  <c:v>ШТРАФЫ, САНКЦИИ, ВОЗМЕЩЕНИЕ УЩЕРБА</c:v>
                </c:pt>
                <c:pt idx="6">
                  <c:v>ПРОЧИЕ НЕНАЛОГОВЫЕ ДОХОДЫ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34.299999999999997</c:v>
                </c:pt>
                <c:pt idx="1">
                  <c:v>1</c:v>
                </c:pt>
                <c:pt idx="2">
                  <c:v>0.6</c:v>
                </c:pt>
                <c:pt idx="3">
                  <c:v>53.8</c:v>
                </c:pt>
                <c:pt idx="4">
                  <c:v>9</c:v>
                </c:pt>
                <c:pt idx="5">
                  <c:v>0.4</c:v>
                </c:pt>
                <c:pt idx="6">
                  <c:v>0.9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stacked"/>
        <c:overlap val="100"/>
        <c:axId val="37545856"/>
        <c:axId val="37728640"/>
      </c:barChart>
      <c:catAx>
        <c:axId val="37545856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37728640"/>
        <c:crosses val="autoZero"/>
        <c:auto val="1"/>
        <c:lblAlgn val="ctr"/>
        <c:lblOffset val="100"/>
      </c:catAx>
      <c:valAx>
        <c:axId val="37728640"/>
        <c:scaling>
          <c:orientation val="minMax"/>
        </c:scaling>
        <c:axPos val="l"/>
        <c:majorGridlines/>
        <c:numFmt formatCode="General" sourceLinked="1"/>
        <c:tickLblPos val="nextTo"/>
        <c:crossAx val="37545856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standard"/>
        <c:ser>
          <c:idx val="0"/>
          <c:order val="0"/>
          <c:spPr>
            <a:solidFill>
              <a:srgbClr val="00FF00"/>
            </a:solidFill>
          </c:spPr>
          <c:dLbls>
            <c:dLbl>
              <c:idx val="0"/>
              <c:layout>
                <c:manualLayout>
                  <c:x val="2.730540854524335E-2"/>
                  <c:y val="-3.5579690469725818E-2"/>
                </c:manualLayout>
              </c:layout>
              <c:showVal val="1"/>
            </c:dLbl>
            <c:dLbl>
              <c:idx val="1"/>
              <c:layout>
                <c:manualLayout>
                  <c:x val="2.4572199991394518E-2"/>
                  <c:y val="-3.8501057273796886E-2"/>
                </c:manualLayout>
              </c:layout>
              <c:showVal val="1"/>
            </c:dLbl>
            <c:dLbl>
              <c:idx val="2"/>
              <c:layout>
                <c:manualLayout>
                  <c:x val="2.4572845402521398E-2"/>
                  <c:y val="-3.8661499600951138E-2"/>
                </c:manualLayout>
              </c:layout>
              <c:showVal val="1"/>
            </c:dLbl>
            <c:dLbl>
              <c:idx val="3"/>
              <c:layout>
                <c:manualLayout>
                  <c:x val="2.3206725183942171E-2"/>
                  <c:y val="-2.0834464657435062E-2"/>
                </c:manualLayout>
              </c:layout>
              <c:showVal val="1"/>
            </c:dLbl>
            <c:dLbl>
              <c:idx val="4"/>
              <c:layout>
                <c:manualLayout>
                  <c:x val="1.6376446796609441E-2"/>
                  <c:y val="-3.8637638947169248E-2"/>
                </c:manualLayout>
              </c:layout>
              <c:showVal val="1"/>
            </c:dLbl>
            <c:dLbl>
              <c:idx val="5"/>
              <c:layout>
                <c:manualLayout>
                  <c:x val="1.9108687233767928E-2"/>
                  <c:y val="-1.9024016982203244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Лист1!$H$5:$H$9</c:f>
              <c:strCache>
                <c:ptCount val="5"/>
                <c:pt idx="0">
                  <c:v>факт за  2016 год</c:v>
                </c:pt>
                <c:pt idx="1">
                  <c:v>план на 2017 год</c:v>
                </c:pt>
                <c:pt idx="2">
                  <c:v>план на 2018 год</c:v>
                </c:pt>
                <c:pt idx="3">
                  <c:v>план на 2019 год</c:v>
                </c:pt>
                <c:pt idx="4">
                  <c:v>план на 2020 год</c:v>
                </c:pt>
              </c:strCache>
            </c:strRef>
          </c:cat>
          <c:val>
            <c:numRef>
              <c:f>Лист1!$I$5:$I$9</c:f>
              <c:numCache>
                <c:formatCode>General</c:formatCode>
                <c:ptCount val="5"/>
                <c:pt idx="0">
                  <c:v>335.4</c:v>
                </c:pt>
                <c:pt idx="1">
                  <c:v>507.7</c:v>
                </c:pt>
                <c:pt idx="2">
                  <c:v>455.8</c:v>
                </c:pt>
                <c:pt idx="3" formatCode="0.0">
                  <c:v>383.1</c:v>
                </c:pt>
                <c:pt idx="4">
                  <c:v>343.4</c:v>
                </c:pt>
              </c:numCache>
            </c:numRef>
          </c:val>
        </c:ser>
        <c:shape val="box"/>
        <c:axId val="37617664"/>
        <c:axId val="37619200"/>
        <c:axId val="37294080"/>
      </c:bar3DChart>
      <c:catAx>
        <c:axId val="376176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37619200"/>
        <c:crosses val="autoZero"/>
        <c:auto val="1"/>
        <c:lblAlgn val="ctr"/>
        <c:lblOffset val="100"/>
      </c:catAx>
      <c:valAx>
        <c:axId val="37619200"/>
        <c:scaling>
          <c:orientation val="minMax"/>
        </c:scaling>
        <c:axPos val="l"/>
        <c:majorGridlines/>
        <c:numFmt formatCode="General" sourceLinked="1"/>
        <c:tickLblPos val="nextTo"/>
        <c:crossAx val="37617664"/>
        <c:crosses val="autoZero"/>
        <c:crossBetween val="between"/>
      </c:valAx>
      <c:serAx>
        <c:axId val="37294080"/>
        <c:scaling>
          <c:orientation val="minMax"/>
        </c:scaling>
        <c:delete val="1"/>
        <c:axPos val="b"/>
        <c:tickLblPos val="none"/>
        <c:crossAx val="37619200"/>
        <c:crosses val="autoZero"/>
      </c:ser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view3D>
      <c:rotX val="30"/>
      <c:perspective val="30"/>
    </c:view3D>
    <c:plotArea>
      <c:layout/>
      <c:pie3DChart>
        <c:varyColors val="1"/>
        <c:dLbls>
          <c:showPercent val="1"/>
        </c:dLbls>
      </c:pie3DChart>
      <c:spPr>
        <a:noFill/>
        <a:ln w="25400">
          <a:noFill/>
        </a:ln>
        <a:scene3d>
          <a:camera prst="orthographicFront"/>
          <a:lightRig rig="threePt" dir="t"/>
        </a:scene3d>
        <a:sp3d>
          <a:bevelT/>
        </a:sp3d>
      </c:spPr>
    </c:plotArea>
    <c:legend>
      <c:legendPos val="t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pieChart>
        <c:varyColors val="1"/>
        <c:ser>
          <c:idx val="0"/>
          <c:order val="0"/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dPt>
            <c:idx val="5"/>
            <c:spPr>
              <a:solidFill>
                <a:srgbClr val="FF0000"/>
              </a:solidFill>
            </c:spPr>
          </c:dPt>
          <c:dPt>
            <c:idx val="6"/>
            <c:spPr>
              <a:solidFill>
                <a:schemeClr val="tx1"/>
              </a:solidFill>
            </c:spPr>
          </c:dPt>
          <c:dPt>
            <c:idx val="7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4.8286404185203857E-2"/>
                  <c:y val="0.15503624401734947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-0.16494145448652156"/>
                  <c:y val="-1.1984618260316772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0.15180080190023021"/>
                  <c:y val="-4.2374749642310916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Лист1!$H$26:$H$33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</c:strCache>
            </c:strRef>
          </c:cat>
          <c:val>
            <c:numRef>
              <c:f>Лист1!$I$26:$I$33</c:f>
              <c:numCache>
                <c:formatCode>0.00%</c:formatCode>
                <c:ptCount val="8"/>
                <c:pt idx="0">
                  <c:v>7.9000000000000029E-2</c:v>
                </c:pt>
                <c:pt idx="1">
                  <c:v>1.2699999999999998E-2</c:v>
                </c:pt>
                <c:pt idx="2">
                  <c:v>0.30400000000000016</c:v>
                </c:pt>
                <c:pt idx="3">
                  <c:v>0.43600000000000011</c:v>
                </c:pt>
                <c:pt idx="4">
                  <c:v>3.0000000000000014E-4</c:v>
                </c:pt>
                <c:pt idx="5">
                  <c:v>7.8700000000000034E-2</c:v>
                </c:pt>
                <c:pt idx="6">
                  <c:v>4.0000000000000018E-4</c:v>
                </c:pt>
                <c:pt idx="7">
                  <c:v>8.8900000000000035E-2</c:v>
                </c:pt>
              </c:numCache>
            </c:numRef>
          </c:val>
        </c:ser>
        <c:firstSliceAng val="0"/>
      </c:pieChart>
      <c:spPr>
        <a:noFill/>
        <a:ln w="25400">
          <a:noFill/>
        </a:ln>
      </c:spPr>
    </c:plotArea>
    <c:legend>
      <c:legendPos val="r"/>
      <c:layout/>
    </c:legend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149.4</c:v>
                </c:pt>
                <c:pt idx="1">
                  <c:v>101.5</c:v>
                </c:pt>
                <c:pt idx="2">
                  <c:v>37.5</c:v>
                </c:pt>
              </c:numCache>
            </c:numRef>
          </c:val>
        </c:ser>
        <c:dLbls>
          <c:showVal val="1"/>
        </c:dLbls>
        <c:gapWidth val="75"/>
        <c:overlap val="100"/>
        <c:axId val="83996032"/>
        <c:axId val="84202624"/>
      </c:barChart>
      <c:catAx>
        <c:axId val="83996032"/>
        <c:scaling>
          <c:orientation val="minMax"/>
        </c:scaling>
        <c:axPos val="l"/>
        <c:majorTickMark val="none"/>
        <c:tickLblPos val="nextTo"/>
        <c:crossAx val="84202624"/>
        <c:crosses val="autoZero"/>
        <c:auto val="1"/>
        <c:lblAlgn val="ctr"/>
        <c:lblOffset val="100"/>
      </c:catAx>
      <c:valAx>
        <c:axId val="84202624"/>
        <c:scaling>
          <c:orientation val="minMax"/>
        </c:scaling>
        <c:axPos val="b"/>
        <c:numFmt formatCode="General" sourceLinked="1"/>
        <c:majorTickMark val="none"/>
        <c:tickLblPos val="nextTo"/>
        <c:crossAx val="8399603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4C0206-08DE-4369-A389-3F57BF0EA873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D78DC94-ABF0-4C77-A33A-99235D4EEDF7}">
      <dgm:prSet phldrT="[Текст]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Расходы – 455,9 млн.руб.</a:t>
          </a:r>
          <a:endParaRPr lang="ru-RU" b="1" dirty="0">
            <a:solidFill>
              <a:schemeClr val="tx1"/>
            </a:solidFill>
          </a:endParaRPr>
        </a:p>
      </dgm:t>
    </dgm:pt>
    <dgm:pt modelId="{796B9066-0AF1-4979-9FC9-B55F783590D3}" type="parTrans" cxnId="{5DA6ACAF-40AC-4E24-910A-CE10B51AE070}">
      <dgm:prSet/>
      <dgm:spPr/>
      <dgm:t>
        <a:bodyPr/>
        <a:lstStyle/>
        <a:p>
          <a:endParaRPr lang="ru-RU"/>
        </a:p>
      </dgm:t>
    </dgm:pt>
    <dgm:pt modelId="{7992B527-3CCA-4BCE-8718-632043DFD79B}" type="sibTrans" cxnId="{5DA6ACAF-40AC-4E24-910A-CE10B51AE070}">
      <dgm:prSet/>
      <dgm:spPr/>
      <dgm:t>
        <a:bodyPr/>
        <a:lstStyle/>
        <a:p>
          <a:endParaRPr lang="ru-RU"/>
        </a:p>
      </dgm:t>
    </dgm:pt>
    <dgm:pt modelId="{ED73C3E5-F237-4E17-86F5-78B04F390E01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Общегосударственные вопросы – 36,1 млн.руб.</a:t>
          </a:r>
          <a:endParaRPr lang="ru-RU" sz="1400" b="1" dirty="0">
            <a:solidFill>
              <a:schemeClr val="tx1"/>
            </a:solidFill>
          </a:endParaRPr>
        </a:p>
      </dgm:t>
    </dgm:pt>
    <dgm:pt modelId="{32FF62B2-4CA7-4F13-8D1E-A4BF1245410F}" type="parTrans" cxnId="{7D597A08-B31F-49A4-BB10-16F54CB5247D}">
      <dgm:prSet/>
      <dgm:spPr/>
      <dgm:t>
        <a:bodyPr/>
        <a:lstStyle/>
        <a:p>
          <a:endParaRPr lang="ru-RU"/>
        </a:p>
      </dgm:t>
    </dgm:pt>
    <dgm:pt modelId="{13AC008D-EAB6-4592-925B-26463E096C64}" type="sibTrans" cxnId="{7D597A08-B31F-49A4-BB10-16F54CB5247D}">
      <dgm:prSet/>
      <dgm:spPr/>
      <dgm:t>
        <a:bodyPr/>
        <a:lstStyle/>
        <a:p>
          <a:endParaRPr lang="ru-RU"/>
        </a:p>
      </dgm:t>
    </dgm:pt>
    <dgm:pt modelId="{5CC1013B-3CD4-40FD-95A0-96E2A1A45A83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b="1" i="0" u="none" dirty="0" smtClean="0">
              <a:solidFill>
                <a:schemeClr val="tx1"/>
              </a:solidFill>
            </a:rPr>
            <a:t>Национальная безопасность и правоохранительная деятельность – 5,8 млн.руб.</a:t>
          </a:r>
          <a:endParaRPr lang="ru-RU" sz="1400" b="1" dirty="0">
            <a:solidFill>
              <a:schemeClr val="tx1"/>
            </a:solidFill>
          </a:endParaRPr>
        </a:p>
      </dgm:t>
    </dgm:pt>
    <dgm:pt modelId="{E398D95C-4BCA-42C5-A422-00112880C10A}" type="parTrans" cxnId="{78D0DCA9-2849-4906-ADB5-18F8FAD8C12A}">
      <dgm:prSet/>
      <dgm:spPr/>
      <dgm:t>
        <a:bodyPr/>
        <a:lstStyle/>
        <a:p>
          <a:endParaRPr lang="ru-RU"/>
        </a:p>
      </dgm:t>
    </dgm:pt>
    <dgm:pt modelId="{A144593E-8C15-4D26-BBF5-36216B0E3E57}" type="sibTrans" cxnId="{78D0DCA9-2849-4906-ADB5-18F8FAD8C12A}">
      <dgm:prSet/>
      <dgm:spPr/>
      <dgm:t>
        <a:bodyPr/>
        <a:lstStyle/>
        <a:p>
          <a:endParaRPr lang="ru-RU"/>
        </a:p>
      </dgm:t>
    </dgm:pt>
    <dgm:pt modelId="{DC2253E4-E94C-41F6-BA7F-D09C393808FE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Национальная экономика – 138,4 млн. руб.</a:t>
          </a:r>
          <a:endParaRPr lang="ru-RU" sz="1400" b="1" dirty="0">
            <a:solidFill>
              <a:schemeClr val="tx1"/>
            </a:solidFill>
          </a:endParaRPr>
        </a:p>
      </dgm:t>
    </dgm:pt>
    <dgm:pt modelId="{59D32DE5-3F99-425F-88CD-0738A377B6CB}" type="parTrans" cxnId="{9A1167FC-D971-40AB-AA26-65C9E3C918D1}">
      <dgm:prSet/>
      <dgm:spPr/>
      <dgm:t>
        <a:bodyPr/>
        <a:lstStyle/>
        <a:p>
          <a:endParaRPr lang="ru-RU"/>
        </a:p>
      </dgm:t>
    </dgm:pt>
    <dgm:pt modelId="{552F31CC-C7B2-418A-A9F6-06DE23A7EF47}" type="sibTrans" cxnId="{9A1167FC-D971-40AB-AA26-65C9E3C918D1}">
      <dgm:prSet/>
      <dgm:spPr/>
      <dgm:t>
        <a:bodyPr/>
        <a:lstStyle/>
        <a:p>
          <a:endParaRPr lang="ru-RU"/>
        </a:p>
      </dgm:t>
    </dgm:pt>
    <dgm:pt modelId="{B768407C-EE09-450E-8AE3-A9C0D20AF6B2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Жилищно-коммунальное хозяйство – 198,8 млн.руб.</a:t>
          </a:r>
          <a:endParaRPr lang="ru-RU" sz="1400" b="1" dirty="0">
            <a:solidFill>
              <a:schemeClr val="tx1"/>
            </a:solidFill>
          </a:endParaRPr>
        </a:p>
      </dgm:t>
    </dgm:pt>
    <dgm:pt modelId="{C59A3327-89FD-405D-A5C0-5A704E1913CA}" type="parTrans" cxnId="{582AC6E9-0000-4511-80DB-C66F7171D2DB}">
      <dgm:prSet/>
      <dgm:spPr/>
      <dgm:t>
        <a:bodyPr/>
        <a:lstStyle/>
        <a:p>
          <a:endParaRPr lang="ru-RU"/>
        </a:p>
      </dgm:t>
    </dgm:pt>
    <dgm:pt modelId="{71D445C8-B45C-4F48-975A-9BC5EAA8220C}" type="sibTrans" cxnId="{582AC6E9-0000-4511-80DB-C66F7171D2DB}">
      <dgm:prSet/>
      <dgm:spPr/>
      <dgm:t>
        <a:bodyPr/>
        <a:lstStyle/>
        <a:p>
          <a:endParaRPr lang="ru-RU"/>
        </a:p>
      </dgm:t>
    </dgm:pt>
    <dgm:pt modelId="{E7D85E80-2281-4664-B5D3-E4730F2079C2}">
      <dgm:prSet phldrT="[Текст]" phldr="1"/>
      <dgm:spPr/>
      <dgm:t>
        <a:bodyPr/>
        <a:lstStyle/>
        <a:p>
          <a:endParaRPr lang="ru-RU"/>
        </a:p>
      </dgm:t>
    </dgm:pt>
    <dgm:pt modelId="{0EA84290-4887-47D3-9656-9BD227A54953}" type="parTrans" cxnId="{8C7F6F61-8EB9-428E-94F3-6B8ECC07208F}">
      <dgm:prSet/>
      <dgm:spPr/>
      <dgm:t>
        <a:bodyPr/>
        <a:lstStyle/>
        <a:p>
          <a:endParaRPr lang="ru-RU"/>
        </a:p>
      </dgm:t>
    </dgm:pt>
    <dgm:pt modelId="{43407759-2E3F-4EDC-934D-26A92D2E29AC}" type="sibTrans" cxnId="{8C7F6F61-8EB9-428E-94F3-6B8ECC07208F}">
      <dgm:prSet/>
      <dgm:spPr/>
      <dgm:t>
        <a:bodyPr/>
        <a:lstStyle/>
        <a:p>
          <a:endParaRPr lang="ru-RU"/>
        </a:p>
      </dgm:t>
    </dgm:pt>
    <dgm:pt modelId="{678DDEB9-85A8-4D35-A611-15C23A285232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Образование – 0,2 млн.руб.</a:t>
          </a:r>
          <a:endParaRPr lang="ru-RU" sz="1400" b="1" dirty="0">
            <a:solidFill>
              <a:schemeClr val="tx1"/>
            </a:solidFill>
          </a:endParaRPr>
        </a:p>
      </dgm:t>
    </dgm:pt>
    <dgm:pt modelId="{AA1B9385-CF65-46D0-B093-2593FF8331C3}" type="parTrans" cxnId="{06EC8148-6E3A-4A77-9BDE-7F623212CC90}">
      <dgm:prSet/>
      <dgm:spPr/>
      <dgm:t>
        <a:bodyPr/>
        <a:lstStyle/>
        <a:p>
          <a:endParaRPr lang="ru-RU"/>
        </a:p>
      </dgm:t>
    </dgm:pt>
    <dgm:pt modelId="{17AA84F3-FF93-4D33-950A-46E629C67903}" type="sibTrans" cxnId="{06EC8148-6E3A-4A77-9BDE-7F623212CC90}">
      <dgm:prSet/>
      <dgm:spPr/>
      <dgm:t>
        <a:bodyPr/>
        <a:lstStyle/>
        <a:p>
          <a:endParaRPr lang="ru-RU"/>
        </a:p>
      </dgm:t>
    </dgm:pt>
    <dgm:pt modelId="{BC18E195-3E19-4922-B89E-FCC32C13BEC9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Культура, кинематография – 35,9 млн.руб.</a:t>
          </a:r>
          <a:endParaRPr lang="ru-RU" sz="1400" b="1" dirty="0">
            <a:solidFill>
              <a:schemeClr val="tx1"/>
            </a:solidFill>
          </a:endParaRPr>
        </a:p>
      </dgm:t>
    </dgm:pt>
    <dgm:pt modelId="{893CC07D-93F6-43AB-84B8-E82D23B6EFDD}" type="parTrans" cxnId="{F1701A70-055D-4819-AD42-1AB5F97DAA65}">
      <dgm:prSet/>
      <dgm:spPr/>
      <dgm:t>
        <a:bodyPr/>
        <a:lstStyle/>
        <a:p>
          <a:endParaRPr lang="ru-RU"/>
        </a:p>
      </dgm:t>
    </dgm:pt>
    <dgm:pt modelId="{32030D9C-9339-4A4D-8B62-83592FF88BEC}" type="sibTrans" cxnId="{F1701A70-055D-4819-AD42-1AB5F97DAA65}">
      <dgm:prSet/>
      <dgm:spPr/>
      <dgm:t>
        <a:bodyPr/>
        <a:lstStyle/>
        <a:p>
          <a:endParaRPr lang="ru-RU"/>
        </a:p>
      </dgm:t>
    </dgm:pt>
    <dgm:pt modelId="{E8497054-95CB-410E-A8EE-B6D1E762AF3A}">
      <dgm:prSet phldrT="[Текст]"/>
      <dgm:spPr>
        <a:solidFill>
          <a:srgbClr val="CC0066"/>
        </a:solidFill>
      </dgm:spPr>
      <dgm:t>
        <a:bodyPr/>
        <a:lstStyle/>
        <a:p>
          <a:r>
            <a:rPr lang="ru-RU" b="1" i="0" u="none" dirty="0" smtClean="0">
              <a:solidFill>
                <a:schemeClr val="tx1"/>
              </a:solidFill>
            </a:rPr>
            <a:t>Социальная политика – 0,2 млн.руб.</a:t>
          </a:r>
          <a:endParaRPr lang="ru-RU" b="1" dirty="0">
            <a:solidFill>
              <a:schemeClr val="tx1"/>
            </a:solidFill>
          </a:endParaRPr>
        </a:p>
      </dgm:t>
    </dgm:pt>
    <dgm:pt modelId="{198F4877-59C5-4E5F-9C0A-15D27D196B15}" type="parTrans" cxnId="{996FBA77-5CF1-4DC0-AE14-A0D2E1E01277}">
      <dgm:prSet/>
      <dgm:spPr/>
      <dgm:t>
        <a:bodyPr/>
        <a:lstStyle/>
        <a:p>
          <a:endParaRPr lang="ru-RU"/>
        </a:p>
      </dgm:t>
    </dgm:pt>
    <dgm:pt modelId="{76526ADC-D8A6-41CF-8F07-5F7A9C6A7B13}" type="sibTrans" cxnId="{996FBA77-5CF1-4DC0-AE14-A0D2E1E01277}">
      <dgm:prSet/>
      <dgm:spPr/>
      <dgm:t>
        <a:bodyPr/>
        <a:lstStyle/>
        <a:p>
          <a:endParaRPr lang="ru-RU"/>
        </a:p>
      </dgm:t>
    </dgm:pt>
    <dgm:pt modelId="{921C1C73-72EA-4FEA-87EA-EF77DA7E46F3}">
      <dgm:prSet phldrT="[Текст]"/>
      <dgm:spPr>
        <a:solidFill>
          <a:srgbClr val="0070C0"/>
        </a:solidFill>
      </dgm:spPr>
      <dgm:t>
        <a:bodyPr/>
        <a:lstStyle/>
        <a:p>
          <a:r>
            <a:rPr lang="ru-RU" b="1" i="0" u="none" dirty="0" smtClean="0">
              <a:solidFill>
                <a:schemeClr val="tx1"/>
              </a:solidFill>
            </a:rPr>
            <a:t>Физическая культура и спорт – 40,5 млн.руб.</a:t>
          </a:r>
          <a:endParaRPr lang="ru-RU" b="1" dirty="0">
            <a:solidFill>
              <a:schemeClr val="tx1"/>
            </a:solidFill>
          </a:endParaRPr>
        </a:p>
      </dgm:t>
    </dgm:pt>
    <dgm:pt modelId="{A1879DC6-1841-4091-BC30-D2A7F1263F27}" type="parTrans" cxnId="{D9A0E4A6-A481-45FF-9F17-DC7704788B65}">
      <dgm:prSet/>
      <dgm:spPr/>
      <dgm:t>
        <a:bodyPr/>
        <a:lstStyle/>
        <a:p>
          <a:endParaRPr lang="ru-RU"/>
        </a:p>
      </dgm:t>
    </dgm:pt>
    <dgm:pt modelId="{9A68FB69-DFC7-483B-88DE-AC5E9923F534}" type="sibTrans" cxnId="{D9A0E4A6-A481-45FF-9F17-DC7704788B65}">
      <dgm:prSet/>
      <dgm:spPr/>
      <dgm:t>
        <a:bodyPr/>
        <a:lstStyle/>
        <a:p>
          <a:endParaRPr lang="ru-RU"/>
        </a:p>
      </dgm:t>
    </dgm:pt>
    <dgm:pt modelId="{2CE99F02-6992-47AE-9F00-5E3083EC7117}" type="pres">
      <dgm:prSet presAssocID="{4F4C0206-08DE-4369-A389-3F57BF0EA87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5BCB17-AF93-4151-B1AA-D38C079FF252}" type="pres">
      <dgm:prSet presAssocID="{6D78DC94-ABF0-4C77-A33A-99235D4EEDF7}" presName="centerShape" presStyleLbl="node0" presStyleIdx="0" presStyleCnt="1" custScaleX="254087"/>
      <dgm:spPr/>
      <dgm:t>
        <a:bodyPr/>
        <a:lstStyle/>
        <a:p>
          <a:endParaRPr lang="ru-RU"/>
        </a:p>
      </dgm:t>
    </dgm:pt>
    <dgm:pt modelId="{369F6861-349A-44E7-923A-27114BE3D875}" type="pres">
      <dgm:prSet presAssocID="{32FF62B2-4CA7-4F13-8D1E-A4BF1245410F}" presName="parTrans" presStyleLbl="sibTrans2D1" presStyleIdx="0" presStyleCnt="8"/>
      <dgm:spPr/>
      <dgm:t>
        <a:bodyPr/>
        <a:lstStyle/>
        <a:p>
          <a:endParaRPr lang="ru-RU"/>
        </a:p>
      </dgm:t>
    </dgm:pt>
    <dgm:pt modelId="{E0EBE315-750A-4F2B-82E0-0321B3D1CE53}" type="pres">
      <dgm:prSet presAssocID="{32FF62B2-4CA7-4F13-8D1E-A4BF1245410F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5A5DCC44-5E0D-425D-9AAD-093E1A85D423}" type="pres">
      <dgm:prSet presAssocID="{ED73C3E5-F237-4E17-86F5-78B04F390E01}" presName="node" presStyleLbl="node1" presStyleIdx="0" presStyleCnt="8" custScaleX="1841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52E775-B560-4E66-A60E-807D4E250E17}" type="pres">
      <dgm:prSet presAssocID="{E398D95C-4BCA-42C5-A422-00112880C10A}" presName="parTrans" presStyleLbl="sibTrans2D1" presStyleIdx="1" presStyleCnt="8"/>
      <dgm:spPr/>
      <dgm:t>
        <a:bodyPr/>
        <a:lstStyle/>
        <a:p>
          <a:endParaRPr lang="ru-RU"/>
        </a:p>
      </dgm:t>
    </dgm:pt>
    <dgm:pt modelId="{C3B0B1F8-F1DC-4FFE-8CCB-90D096843EEE}" type="pres">
      <dgm:prSet presAssocID="{E398D95C-4BCA-42C5-A422-00112880C10A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BF570A42-52B6-4099-9889-AB07D5B387C3}" type="pres">
      <dgm:prSet presAssocID="{5CC1013B-3CD4-40FD-95A0-96E2A1A45A83}" presName="node" presStyleLbl="node1" presStyleIdx="1" presStyleCnt="8" custScaleX="231603" custScaleY="124079" custRadScaleRad="160288" custRadScaleInc="633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80F57E-B5BD-4DF9-BE1C-B1D648597CB3}" type="pres">
      <dgm:prSet presAssocID="{59D32DE5-3F99-425F-88CD-0738A377B6CB}" presName="parTrans" presStyleLbl="sibTrans2D1" presStyleIdx="2" presStyleCnt="8"/>
      <dgm:spPr/>
      <dgm:t>
        <a:bodyPr/>
        <a:lstStyle/>
        <a:p>
          <a:endParaRPr lang="ru-RU"/>
        </a:p>
      </dgm:t>
    </dgm:pt>
    <dgm:pt modelId="{4468DD5B-F5F5-4EC8-A709-322DA6C9D7B1}" type="pres">
      <dgm:prSet presAssocID="{59D32DE5-3F99-425F-88CD-0738A377B6CB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3FAEAC45-2CD4-4FDC-8F13-9E89B0191AA2}" type="pres">
      <dgm:prSet presAssocID="{DC2253E4-E94C-41F6-BA7F-D09C393808FE}" presName="node" presStyleLbl="node1" presStyleIdx="2" presStyleCnt="8" custScaleX="219311" custRadScaleRad="164649" custRadScaleInc="-30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F06492-10DC-45CA-A01D-2C22733FD920}" type="pres">
      <dgm:prSet presAssocID="{C59A3327-89FD-405D-A5C0-5A704E1913CA}" presName="parTrans" presStyleLbl="sibTrans2D1" presStyleIdx="3" presStyleCnt="8"/>
      <dgm:spPr/>
      <dgm:t>
        <a:bodyPr/>
        <a:lstStyle/>
        <a:p>
          <a:endParaRPr lang="ru-RU"/>
        </a:p>
      </dgm:t>
    </dgm:pt>
    <dgm:pt modelId="{D498766A-B3CE-4EA4-A4F4-E2B3CC69349F}" type="pres">
      <dgm:prSet presAssocID="{C59A3327-89FD-405D-A5C0-5A704E1913CA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FA31366F-5F57-48B8-8DFC-9EE530E6A678}" type="pres">
      <dgm:prSet presAssocID="{B768407C-EE09-450E-8AE3-A9C0D20AF6B2}" presName="node" presStyleLbl="node1" presStyleIdx="3" presStyleCnt="8" custScaleX="181340" custRadScaleRad="158683" custRadScaleInc="-612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C5C522-4B91-4EE2-9401-581CB2C167F8}" type="pres">
      <dgm:prSet presAssocID="{893CC07D-93F6-43AB-84B8-E82D23B6EFDD}" presName="parTrans" presStyleLbl="sibTrans2D1" presStyleIdx="4" presStyleCnt="8"/>
      <dgm:spPr/>
      <dgm:t>
        <a:bodyPr/>
        <a:lstStyle/>
        <a:p>
          <a:endParaRPr lang="ru-RU"/>
        </a:p>
      </dgm:t>
    </dgm:pt>
    <dgm:pt modelId="{D23180C3-94F2-414D-A11F-343E83B39923}" type="pres">
      <dgm:prSet presAssocID="{893CC07D-93F6-43AB-84B8-E82D23B6EFDD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D09F9B48-CB42-4D1F-AF33-F4FD8A5FF9B9}" type="pres">
      <dgm:prSet presAssocID="{BC18E195-3E19-4922-B89E-FCC32C13BEC9}" presName="node" presStyleLbl="node1" presStyleIdx="4" presStyleCnt="8" custScaleX="1786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1EE88A-F7E9-4B90-A3EB-807BFDB96946}" type="pres">
      <dgm:prSet presAssocID="{198F4877-59C5-4E5F-9C0A-15D27D196B15}" presName="parTrans" presStyleLbl="sibTrans2D1" presStyleIdx="5" presStyleCnt="8"/>
      <dgm:spPr/>
      <dgm:t>
        <a:bodyPr/>
        <a:lstStyle/>
        <a:p>
          <a:endParaRPr lang="ru-RU"/>
        </a:p>
      </dgm:t>
    </dgm:pt>
    <dgm:pt modelId="{BF21DFFD-DF0C-46AC-8438-23D0DF01F521}" type="pres">
      <dgm:prSet presAssocID="{198F4877-59C5-4E5F-9C0A-15D27D196B15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64138F27-4814-46CB-88EF-B1B71C21D65D}" type="pres">
      <dgm:prSet presAssocID="{E8497054-95CB-410E-A8EE-B6D1E762AF3A}" presName="node" presStyleLbl="node1" presStyleIdx="5" presStyleCnt="8" custScaleX="190114" custRadScaleRad="143037" custRadScaleInc="439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96E600-5247-46CD-B6E7-6B317B0E3C36}" type="pres">
      <dgm:prSet presAssocID="{A1879DC6-1841-4091-BC30-D2A7F1263F27}" presName="parTrans" presStyleLbl="sibTrans2D1" presStyleIdx="6" presStyleCnt="8"/>
      <dgm:spPr/>
      <dgm:t>
        <a:bodyPr/>
        <a:lstStyle/>
        <a:p>
          <a:endParaRPr lang="ru-RU"/>
        </a:p>
      </dgm:t>
    </dgm:pt>
    <dgm:pt modelId="{991FCCCA-A36B-4FB5-9340-44372F6C5F08}" type="pres">
      <dgm:prSet presAssocID="{A1879DC6-1841-4091-BC30-D2A7F1263F27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69331F7A-C9B6-4AF5-AD46-08AF1156A1EF}" type="pres">
      <dgm:prSet presAssocID="{921C1C73-72EA-4FEA-87EA-EF77DA7E46F3}" presName="node" presStyleLbl="node1" presStyleIdx="6" presStyleCnt="8" custScaleX="221230" custRadScaleRad="161421" custRadScaleInc="30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1C3271-C8EB-45B5-A44C-E2192B64B121}" type="pres">
      <dgm:prSet presAssocID="{AA1B9385-CF65-46D0-B093-2593FF8331C3}" presName="parTrans" presStyleLbl="sibTrans2D1" presStyleIdx="7" presStyleCnt="8"/>
      <dgm:spPr/>
      <dgm:t>
        <a:bodyPr/>
        <a:lstStyle/>
        <a:p>
          <a:endParaRPr lang="ru-RU"/>
        </a:p>
      </dgm:t>
    </dgm:pt>
    <dgm:pt modelId="{CE818444-D65A-4A29-9548-1054D9F1BF1F}" type="pres">
      <dgm:prSet presAssocID="{AA1B9385-CF65-46D0-B093-2593FF8331C3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5901F6A5-0E1A-4D2C-B21A-A491522BBD86}" type="pres">
      <dgm:prSet presAssocID="{678DDEB9-85A8-4D35-A611-15C23A285232}" presName="node" presStyleLbl="node1" presStyleIdx="7" presStyleCnt="8" custScaleX="201957" custRadScaleRad="151176" custRadScaleInc="-624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545A81-0EB6-4E38-AFC6-6DE7071D2E85}" type="presOf" srcId="{6D78DC94-ABF0-4C77-A33A-99235D4EEDF7}" destId="{DD5BCB17-AF93-4151-B1AA-D38C079FF252}" srcOrd="0" destOrd="0" presId="urn:microsoft.com/office/officeart/2005/8/layout/radial5"/>
    <dgm:cxn modelId="{F1701A70-055D-4819-AD42-1AB5F97DAA65}" srcId="{6D78DC94-ABF0-4C77-A33A-99235D4EEDF7}" destId="{BC18E195-3E19-4922-B89E-FCC32C13BEC9}" srcOrd="4" destOrd="0" parTransId="{893CC07D-93F6-43AB-84B8-E82D23B6EFDD}" sibTransId="{32030D9C-9339-4A4D-8B62-83592FF88BEC}"/>
    <dgm:cxn modelId="{582AC6E9-0000-4511-80DB-C66F7171D2DB}" srcId="{6D78DC94-ABF0-4C77-A33A-99235D4EEDF7}" destId="{B768407C-EE09-450E-8AE3-A9C0D20AF6B2}" srcOrd="3" destOrd="0" parTransId="{C59A3327-89FD-405D-A5C0-5A704E1913CA}" sibTransId="{71D445C8-B45C-4F48-975A-9BC5EAA8220C}"/>
    <dgm:cxn modelId="{7D597A08-B31F-49A4-BB10-16F54CB5247D}" srcId="{6D78DC94-ABF0-4C77-A33A-99235D4EEDF7}" destId="{ED73C3E5-F237-4E17-86F5-78B04F390E01}" srcOrd="0" destOrd="0" parTransId="{32FF62B2-4CA7-4F13-8D1E-A4BF1245410F}" sibTransId="{13AC008D-EAB6-4592-925B-26463E096C64}"/>
    <dgm:cxn modelId="{E5D3D9B9-9B4B-4351-B233-CA3DB09DE35F}" type="presOf" srcId="{B768407C-EE09-450E-8AE3-A9C0D20AF6B2}" destId="{FA31366F-5F57-48B8-8DFC-9EE530E6A678}" srcOrd="0" destOrd="0" presId="urn:microsoft.com/office/officeart/2005/8/layout/radial5"/>
    <dgm:cxn modelId="{40722E26-F10E-4E40-B106-5B668F796A03}" type="presOf" srcId="{ED73C3E5-F237-4E17-86F5-78B04F390E01}" destId="{5A5DCC44-5E0D-425D-9AAD-093E1A85D423}" srcOrd="0" destOrd="0" presId="urn:microsoft.com/office/officeart/2005/8/layout/radial5"/>
    <dgm:cxn modelId="{45A42AF3-5A3A-4B07-9316-61BFEF36F586}" type="presOf" srcId="{32FF62B2-4CA7-4F13-8D1E-A4BF1245410F}" destId="{369F6861-349A-44E7-923A-27114BE3D875}" srcOrd="0" destOrd="0" presId="urn:microsoft.com/office/officeart/2005/8/layout/radial5"/>
    <dgm:cxn modelId="{74B4E1A3-7573-403D-9834-F7ED9A0C01E1}" type="presOf" srcId="{198F4877-59C5-4E5F-9C0A-15D27D196B15}" destId="{BF21DFFD-DF0C-46AC-8438-23D0DF01F521}" srcOrd="1" destOrd="0" presId="urn:microsoft.com/office/officeart/2005/8/layout/radial5"/>
    <dgm:cxn modelId="{65F0B7B8-C2D9-48E2-81FD-4D3542947700}" type="presOf" srcId="{AA1B9385-CF65-46D0-B093-2593FF8331C3}" destId="{CE818444-D65A-4A29-9548-1054D9F1BF1F}" srcOrd="1" destOrd="0" presId="urn:microsoft.com/office/officeart/2005/8/layout/radial5"/>
    <dgm:cxn modelId="{00EB08FC-D284-498C-8238-04D92A87C5F0}" type="presOf" srcId="{C59A3327-89FD-405D-A5C0-5A704E1913CA}" destId="{64F06492-10DC-45CA-A01D-2C22733FD920}" srcOrd="0" destOrd="0" presId="urn:microsoft.com/office/officeart/2005/8/layout/radial5"/>
    <dgm:cxn modelId="{31E59E79-F366-4A1A-94AC-6835FCD3818B}" type="presOf" srcId="{A1879DC6-1841-4091-BC30-D2A7F1263F27}" destId="{B996E600-5247-46CD-B6E7-6B317B0E3C36}" srcOrd="0" destOrd="0" presId="urn:microsoft.com/office/officeart/2005/8/layout/radial5"/>
    <dgm:cxn modelId="{C5A5CD4C-A40D-4470-9D15-6BA81D2B7145}" type="presOf" srcId="{5CC1013B-3CD4-40FD-95A0-96E2A1A45A83}" destId="{BF570A42-52B6-4099-9889-AB07D5B387C3}" srcOrd="0" destOrd="0" presId="urn:microsoft.com/office/officeart/2005/8/layout/radial5"/>
    <dgm:cxn modelId="{B14578A6-CE24-4FF7-A1F0-8367F662C761}" type="presOf" srcId="{C59A3327-89FD-405D-A5C0-5A704E1913CA}" destId="{D498766A-B3CE-4EA4-A4F4-E2B3CC69349F}" srcOrd="1" destOrd="0" presId="urn:microsoft.com/office/officeart/2005/8/layout/radial5"/>
    <dgm:cxn modelId="{31BB0B64-9770-4518-96D1-3551FA6D1E2C}" type="presOf" srcId="{A1879DC6-1841-4091-BC30-D2A7F1263F27}" destId="{991FCCCA-A36B-4FB5-9340-44372F6C5F08}" srcOrd="1" destOrd="0" presId="urn:microsoft.com/office/officeart/2005/8/layout/radial5"/>
    <dgm:cxn modelId="{8C7F6F61-8EB9-428E-94F3-6B8ECC07208F}" srcId="{4F4C0206-08DE-4369-A389-3F57BF0EA873}" destId="{E7D85E80-2281-4664-B5D3-E4730F2079C2}" srcOrd="1" destOrd="0" parTransId="{0EA84290-4887-47D3-9656-9BD227A54953}" sibTransId="{43407759-2E3F-4EDC-934D-26A92D2E29AC}"/>
    <dgm:cxn modelId="{996FBA77-5CF1-4DC0-AE14-A0D2E1E01277}" srcId="{6D78DC94-ABF0-4C77-A33A-99235D4EEDF7}" destId="{E8497054-95CB-410E-A8EE-B6D1E762AF3A}" srcOrd="5" destOrd="0" parTransId="{198F4877-59C5-4E5F-9C0A-15D27D196B15}" sibTransId="{76526ADC-D8A6-41CF-8F07-5F7A9C6A7B13}"/>
    <dgm:cxn modelId="{E7C52D1F-3F38-47B3-9264-C18EE81FEB5A}" type="presOf" srcId="{E8497054-95CB-410E-A8EE-B6D1E762AF3A}" destId="{64138F27-4814-46CB-88EF-B1B71C21D65D}" srcOrd="0" destOrd="0" presId="urn:microsoft.com/office/officeart/2005/8/layout/radial5"/>
    <dgm:cxn modelId="{5FD9D264-A766-412E-B38B-8676836C5F88}" type="presOf" srcId="{4F4C0206-08DE-4369-A389-3F57BF0EA873}" destId="{2CE99F02-6992-47AE-9F00-5E3083EC7117}" srcOrd="0" destOrd="0" presId="urn:microsoft.com/office/officeart/2005/8/layout/radial5"/>
    <dgm:cxn modelId="{8F85715E-AEB1-4A38-A896-C76DA7D460D1}" type="presOf" srcId="{893CC07D-93F6-43AB-84B8-E82D23B6EFDD}" destId="{D23180C3-94F2-414D-A11F-343E83B39923}" srcOrd="1" destOrd="0" presId="urn:microsoft.com/office/officeart/2005/8/layout/radial5"/>
    <dgm:cxn modelId="{552B4C2E-4FF4-4E8E-A353-28215BE7A93B}" type="presOf" srcId="{921C1C73-72EA-4FEA-87EA-EF77DA7E46F3}" destId="{69331F7A-C9B6-4AF5-AD46-08AF1156A1EF}" srcOrd="0" destOrd="0" presId="urn:microsoft.com/office/officeart/2005/8/layout/radial5"/>
    <dgm:cxn modelId="{B75531B5-644F-45AE-A47B-B323CFF74E9A}" type="presOf" srcId="{59D32DE5-3F99-425F-88CD-0738A377B6CB}" destId="{4468DD5B-F5F5-4EC8-A709-322DA6C9D7B1}" srcOrd="1" destOrd="0" presId="urn:microsoft.com/office/officeart/2005/8/layout/radial5"/>
    <dgm:cxn modelId="{06EC8148-6E3A-4A77-9BDE-7F623212CC90}" srcId="{6D78DC94-ABF0-4C77-A33A-99235D4EEDF7}" destId="{678DDEB9-85A8-4D35-A611-15C23A285232}" srcOrd="7" destOrd="0" parTransId="{AA1B9385-CF65-46D0-B093-2593FF8331C3}" sibTransId="{17AA84F3-FF93-4D33-950A-46E629C67903}"/>
    <dgm:cxn modelId="{3C9993E2-682E-4F5D-A52C-D7C195617F06}" type="presOf" srcId="{E398D95C-4BCA-42C5-A422-00112880C10A}" destId="{C3B0B1F8-F1DC-4FFE-8CCB-90D096843EEE}" srcOrd="1" destOrd="0" presId="urn:microsoft.com/office/officeart/2005/8/layout/radial5"/>
    <dgm:cxn modelId="{D9A0E4A6-A481-45FF-9F17-DC7704788B65}" srcId="{6D78DC94-ABF0-4C77-A33A-99235D4EEDF7}" destId="{921C1C73-72EA-4FEA-87EA-EF77DA7E46F3}" srcOrd="6" destOrd="0" parTransId="{A1879DC6-1841-4091-BC30-D2A7F1263F27}" sibTransId="{9A68FB69-DFC7-483B-88DE-AC5E9923F534}"/>
    <dgm:cxn modelId="{118137FE-6F33-4A77-9672-A2D4D15705F8}" type="presOf" srcId="{198F4877-59C5-4E5F-9C0A-15D27D196B15}" destId="{601EE88A-F7E9-4B90-A3EB-807BFDB96946}" srcOrd="0" destOrd="0" presId="urn:microsoft.com/office/officeart/2005/8/layout/radial5"/>
    <dgm:cxn modelId="{0A5417C9-E6AF-4890-9BF9-78AD7A8C9E98}" type="presOf" srcId="{32FF62B2-4CA7-4F13-8D1E-A4BF1245410F}" destId="{E0EBE315-750A-4F2B-82E0-0321B3D1CE53}" srcOrd="1" destOrd="0" presId="urn:microsoft.com/office/officeart/2005/8/layout/radial5"/>
    <dgm:cxn modelId="{F711AD47-C2AD-4508-8D01-1F02B9F8AB54}" type="presOf" srcId="{BC18E195-3E19-4922-B89E-FCC32C13BEC9}" destId="{D09F9B48-CB42-4D1F-AF33-F4FD8A5FF9B9}" srcOrd="0" destOrd="0" presId="urn:microsoft.com/office/officeart/2005/8/layout/radial5"/>
    <dgm:cxn modelId="{7CC3C888-1F01-4F69-96FA-DC16E14C7556}" type="presOf" srcId="{678DDEB9-85A8-4D35-A611-15C23A285232}" destId="{5901F6A5-0E1A-4D2C-B21A-A491522BBD86}" srcOrd="0" destOrd="0" presId="urn:microsoft.com/office/officeart/2005/8/layout/radial5"/>
    <dgm:cxn modelId="{64C8F63E-50CA-438A-80D5-C124B4FBB68C}" type="presOf" srcId="{E398D95C-4BCA-42C5-A422-00112880C10A}" destId="{9752E775-B560-4E66-A60E-807D4E250E17}" srcOrd="0" destOrd="0" presId="urn:microsoft.com/office/officeart/2005/8/layout/radial5"/>
    <dgm:cxn modelId="{D5908F9E-60EA-4CB8-AEB9-46F2A1046A58}" type="presOf" srcId="{AA1B9385-CF65-46D0-B093-2593FF8331C3}" destId="{E91C3271-C8EB-45B5-A44C-E2192B64B121}" srcOrd="0" destOrd="0" presId="urn:microsoft.com/office/officeart/2005/8/layout/radial5"/>
    <dgm:cxn modelId="{9A1167FC-D971-40AB-AA26-65C9E3C918D1}" srcId="{6D78DC94-ABF0-4C77-A33A-99235D4EEDF7}" destId="{DC2253E4-E94C-41F6-BA7F-D09C393808FE}" srcOrd="2" destOrd="0" parTransId="{59D32DE5-3F99-425F-88CD-0738A377B6CB}" sibTransId="{552F31CC-C7B2-418A-A9F6-06DE23A7EF47}"/>
    <dgm:cxn modelId="{78D0DCA9-2849-4906-ADB5-18F8FAD8C12A}" srcId="{6D78DC94-ABF0-4C77-A33A-99235D4EEDF7}" destId="{5CC1013B-3CD4-40FD-95A0-96E2A1A45A83}" srcOrd="1" destOrd="0" parTransId="{E398D95C-4BCA-42C5-A422-00112880C10A}" sibTransId="{A144593E-8C15-4D26-BBF5-36216B0E3E57}"/>
    <dgm:cxn modelId="{5DA6ACAF-40AC-4E24-910A-CE10B51AE070}" srcId="{4F4C0206-08DE-4369-A389-3F57BF0EA873}" destId="{6D78DC94-ABF0-4C77-A33A-99235D4EEDF7}" srcOrd="0" destOrd="0" parTransId="{796B9066-0AF1-4979-9FC9-B55F783590D3}" sibTransId="{7992B527-3CCA-4BCE-8718-632043DFD79B}"/>
    <dgm:cxn modelId="{D762C793-D6ED-452B-8427-5AB36DCF0EF2}" type="presOf" srcId="{DC2253E4-E94C-41F6-BA7F-D09C393808FE}" destId="{3FAEAC45-2CD4-4FDC-8F13-9E89B0191AA2}" srcOrd="0" destOrd="0" presId="urn:microsoft.com/office/officeart/2005/8/layout/radial5"/>
    <dgm:cxn modelId="{F6F14F87-7E36-424C-A629-CB8C970B4EF0}" type="presOf" srcId="{893CC07D-93F6-43AB-84B8-E82D23B6EFDD}" destId="{63C5C522-4B91-4EE2-9401-581CB2C167F8}" srcOrd="0" destOrd="0" presId="urn:microsoft.com/office/officeart/2005/8/layout/radial5"/>
    <dgm:cxn modelId="{8D5C9D4F-18B7-4F41-82D8-4C4D4F1A64D4}" type="presOf" srcId="{59D32DE5-3F99-425F-88CD-0738A377B6CB}" destId="{6A80F57E-B5BD-4DF9-BE1C-B1D648597CB3}" srcOrd="0" destOrd="0" presId="urn:microsoft.com/office/officeart/2005/8/layout/radial5"/>
    <dgm:cxn modelId="{1F4E82A8-4974-4B4F-90A7-05BC3F89B60F}" type="presParOf" srcId="{2CE99F02-6992-47AE-9F00-5E3083EC7117}" destId="{DD5BCB17-AF93-4151-B1AA-D38C079FF252}" srcOrd="0" destOrd="0" presId="urn:microsoft.com/office/officeart/2005/8/layout/radial5"/>
    <dgm:cxn modelId="{C8AF1326-C967-4802-ABFD-1D095AF0515F}" type="presParOf" srcId="{2CE99F02-6992-47AE-9F00-5E3083EC7117}" destId="{369F6861-349A-44E7-923A-27114BE3D875}" srcOrd="1" destOrd="0" presId="urn:microsoft.com/office/officeart/2005/8/layout/radial5"/>
    <dgm:cxn modelId="{D021ADC9-FA2D-46A2-86FF-E0B1DDECDFD6}" type="presParOf" srcId="{369F6861-349A-44E7-923A-27114BE3D875}" destId="{E0EBE315-750A-4F2B-82E0-0321B3D1CE53}" srcOrd="0" destOrd="0" presId="urn:microsoft.com/office/officeart/2005/8/layout/radial5"/>
    <dgm:cxn modelId="{EFCB4238-F95E-4AB6-9151-87B5C13AAB3C}" type="presParOf" srcId="{2CE99F02-6992-47AE-9F00-5E3083EC7117}" destId="{5A5DCC44-5E0D-425D-9AAD-093E1A85D423}" srcOrd="2" destOrd="0" presId="urn:microsoft.com/office/officeart/2005/8/layout/radial5"/>
    <dgm:cxn modelId="{8E1E9D44-D4C7-49BB-ACFA-20F3F68EA260}" type="presParOf" srcId="{2CE99F02-6992-47AE-9F00-5E3083EC7117}" destId="{9752E775-B560-4E66-A60E-807D4E250E17}" srcOrd="3" destOrd="0" presId="urn:microsoft.com/office/officeart/2005/8/layout/radial5"/>
    <dgm:cxn modelId="{36C0A989-3E7D-441A-9352-1FF70AB8A9D7}" type="presParOf" srcId="{9752E775-B560-4E66-A60E-807D4E250E17}" destId="{C3B0B1F8-F1DC-4FFE-8CCB-90D096843EEE}" srcOrd="0" destOrd="0" presId="urn:microsoft.com/office/officeart/2005/8/layout/radial5"/>
    <dgm:cxn modelId="{BC70200C-9868-4D95-B99A-2C852496A6FE}" type="presParOf" srcId="{2CE99F02-6992-47AE-9F00-5E3083EC7117}" destId="{BF570A42-52B6-4099-9889-AB07D5B387C3}" srcOrd="4" destOrd="0" presId="urn:microsoft.com/office/officeart/2005/8/layout/radial5"/>
    <dgm:cxn modelId="{CF88919E-DD82-4263-86AC-C890A7895BB9}" type="presParOf" srcId="{2CE99F02-6992-47AE-9F00-5E3083EC7117}" destId="{6A80F57E-B5BD-4DF9-BE1C-B1D648597CB3}" srcOrd="5" destOrd="0" presId="urn:microsoft.com/office/officeart/2005/8/layout/radial5"/>
    <dgm:cxn modelId="{F868AA9A-B618-4E2B-952B-EA536647C3F0}" type="presParOf" srcId="{6A80F57E-B5BD-4DF9-BE1C-B1D648597CB3}" destId="{4468DD5B-F5F5-4EC8-A709-322DA6C9D7B1}" srcOrd="0" destOrd="0" presId="urn:microsoft.com/office/officeart/2005/8/layout/radial5"/>
    <dgm:cxn modelId="{77E5EC88-1A10-4B0D-9FB9-5ADDAAF49B80}" type="presParOf" srcId="{2CE99F02-6992-47AE-9F00-5E3083EC7117}" destId="{3FAEAC45-2CD4-4FDC-8F13-9E89B0191AA2}" srcOrd="6" destOrd="0" presId="urn:microsoft.com/office/officeart/2005/8/layout/radial5"/>
    <dgm:cxn modelId="{7F60E8FA-BEC2-4F27-A601-E7C4EB82975C}" type="presParOf" srcId="{2CE99F02-6992-47AE-9F00-5E3083EC7117}" destId="{64F06492-10DC-45CA-A01D-2C22733FD920}" srcOrd="7" destOrd="0" presId="urn:microsoft.com/office/officeart/2005/8/layout/radial5"/>
    <dgm:cxn modelId="{EFEF7B41-D6EF-43D9-BD02-0FA1F3ADA3A1}" type="presParOf" srcId="{64F06492-10DC-45CA-A01D-2C22733FD920}" destId="{D498766A-B3CE-4EA4-A4F4-E2B3CC69349F}" srcOrd="0" destOrd="0" presId="urn:microsoft.com/office/officeart/2005/8/layout/radial5"/>
    <dgm:cxn modelId="{ED6D551C-24E2-4EDE-81DD-803630013B92}" type="presParOf" srcId="{2CE99F02-6992-47AE-9F00-5E3083EC7117}" destId="{FA31366F-5F57-48B8-8DFC-9EE530E6A678}" srcOrd="8" destOrd="0" presId="urn:microsoft.com/office/officeart/2005/8/layout/radial5"/>
    <dgm:cxn modelId="{4CFBBC5C-7C2A-4ED4-8882-E4A325B42955}" type="presParOf" srcId="{2CE99F02-6992-47AE-9F00-5E3083EC7117}" destId="{63C5C522-4B91-4EE2-9401-581CB2C167F8}" srcOrd="9" destOrd="0" presId="urn:microsoft.com/office/officeart/2005/8/layout/radial5"/>
    <dgm:cxn modelId="{E40FE7BE-B96A-4036-8628-43A40DB539B7}" type="presParOf" srcId="{63C5C522-4B91-4EE2-9401-581CB2C167F8}" destId="{D23180C3-94F2-414D-A11F-343E83B39923}" srcOrd="0" destOrd="0" presId="urn:microsoft.com/office/officeart/2005/8/layout/radial5"/>
    <dgm:cxn modelId="{030C6204-F216-4E1A-BE37-D1B806306CE6}" type="presParOf" srcId="{2CE99F02-6992-47AE-9F00-5E3083EC7117}" destId="{D09F9B48-CB42-4D1F-AF33-F4FD8A5FF9B9}" srcOrd="10" destOrd="0" presId="urn:microsoft.com/office/officeart/2005/8/layout/radial5"/>
    <dgm:cxn modelId="{D491769E-9C11-4096-85E9-14BC18677558}" type="presParOf" srcId="{2CE99F02-6992-47AE-9F00-5E3083EC7117}" destId="{601EE88A-F7E9-4B90-A3EB-807BFDB96946}" srcOrd="11" destOrd="0" presId="urn:microsoft.com/office/officeart/2005/8/layout/radial5"/>
    <dgm:cxn modelId="{27B2E269-2063-4364-A61E-4C2534A84B7A}" type="presParOf" srcId="{601EE88A-F7E9-4B90-A3EB-807BFDB96946}" destId="{BF21DFFD-DF0C-46AC-8438-23D0DF01F521}" srcOrd="0" destOrd="0" presId="urn:microsoft.com/office/officeart/2005/8/layout/radial5"/>
    <dgm:cxn modelId="{0A7071AA-D6C5-4872-83F5-FAE1D080C3B9}" type="presParOf" srcId="{2CE99F02-6992-47AE-9F00-5E3083EC7117}" destId="{64138F27-4814-46CB-88EF-B1B71C21D65D}" srcOrd="12" destOrd="0" presId="urn:microsoft.com/office/officeart/2005/8/layout/radial5"/>
    <dgm:cxn modelId="{D23F9660-4C2E-4B46-BDF5-CCAADF3114B1}" type="presParOf" srcId="{2CE99F02-6992-47AE-9F00-5E3083EC7117}" destId="{B996E600-5247-46CD-B6E7-6B317B0E3C36}" srcOrd="13" destOrd="0" presId="urn:microsoft.com/office/officeart/2005/8/layout/radial5"/>
    <dgm:cxn modelId="{7ACC001B-98E9-47AB-9DF4-0092273364F2}" type="presParOf" srcId="{B996E600-5247-46CD-B6E7-6B317B0E3C36}" destId="{991FCCCA-A36B-4FB5-9340-44372F6C5F08}" srcOrd="0" destOrd="0" presId="urn:microsoft.com/office/officeart/2005/8/layout/radial5"/>
    <dgm:cxn modelId="{8628AFF2-DD4D-4A3F-86E1-5C15D650BC89}" type="presParOf" srcId="{2CE99F02-6992-47AE-9F00-5E3083EC7117}" destId="{69331F7A-C9B6-4AF5-AD46-08AF1156A1EF}" srcOrd="14" destOrd="0" presId="urn:microsoft.com/office/officeart/2005/8/layout/radial5"/>
    <dgm:cxn modelId="{220753D0-FB62-41F2-8100-480A20286E73}" type="presParOf" srcId="{2CE99F02-6992-47AE-9F00-5E3083EC7117}" destId="{E91C3271-C8EB-45B5-A44C-E2192B64B121}" srcOrd="15" destOrd="0" presId="urn:microsoft.com/office/officeart/2005/8/layout/radial5"/>
    <dgm:cxn modelId="{41F1E8EE-A6E7-469B-88E7-BF74335D7B0F}" type="presParOf" srcId="{E91C3271-C8EB-45B5-A44C-E2192B64B121}" destId="{CE818444-D65A-4A29-9548-1054D9F1BF1F}" srcOrd="0" destOrd="0" presId="urn:microsoft.com/office/officeart/2005/8/layout/radial5"/>
    <dgm:cxn modelId="{E92D5C48-7A70-488B-B398-334A039D269F}" type="presParOf" srcId="{2CE99F02-6992-47AE-9F00-5E3083EC7117}" destId="{5901F6A5-0E1A-4D2C-B21A-A491522BBD86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AE9A4F-5992-42A6-9CDC-4E6C63700D0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00CD5D-A14E-4C7E-8947-82820C2A11D8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Развитие культуры – 35,6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BE5D87C3-16CE-414F-A285-4DBF858B886E}" type="parTrans" cxnId="{8548AD23-62CA-4AA5-AB4F-8CBEAD6FFE96}">
      <dgm:prSet/>
      <dgm:spPr/>
      <dgm:t>
        <a:bodyPr/>
        <a:lstStyle/>
        <a:p>
          <a:endParaRPr lang="ru-RU"/>
        </a:p>
      </dgm:t>
    </dgm:pt>
    <dgm:pt modelId="{E5080A15-C85E-42F0-AE42-7A76405B41BF}" type="sibTrans" cxnId="{8548AD23-62CA-4AA5-AB4F-8CBEAD6FFE96}">
      <dgm:prSet/>
      <dgm:spPr/>
      <dgm:t>
        <a:bodyPr/>
        <a:lstStyle/>
        <a:p>
          <a:endParaRPr lang="ru-RU"/>
        </a:p>
      </dgm:t>
    </dgm:pt>
    <dgm:pt modelId="{ECBDB368-A79E-4FFB-810F-7AB24FF83701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– 4,5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DF1157AE-C267-4638-8470-42ACF36176A0}" type="parTrans" cxnId="{EFCE7A89-09C4-4987-B035-D4A041D26F37}">
      <dgm:prSet/>
      <dgm:spPr/>
      <dgm:t>
        <a:bodyPr/>
        <a:lstStyle/>
        <a:p>
          <a:endParaRPr lang="ru-RU"/>
        </a:p>
      </dgm:t>
    </dgm:pt>
    <dgm:pt modelId="{0CDA24FF-A2B9-45FA-AF01-E07078F61477}" type="sibTrans" cxnId="{EFCE7A89-09C4-4987-B035-D4A041D26F37}">
      <dgm:prSet/>
      <dgm:spPr/>
      <dgm:t>
        <a:bodyPr/>
        <a:lstStyle/>
        <a:p>
          <a:endParaRPr lang="ru-RU"/>
        </a:p>
      </dgm:t>
    </dgm:pt>
    <dgm:pt modelId="{07C3369A-F613-449C-B2C8-8A85A4F27510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Развитие транспортной системы – 156,5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20A9EEB9-AA3A-49C8-BAF8-622D2064D0D3}" type="parTrans" cxnId="{8E53F4A6-0F3A-46A1-840D-B50D985DEECC}">
      <dgm:prSet/>
      <dgm:spPr/>
      <dgm:t>
        <a:bodyPr/>
        <a:lstStyle/>
        <a:p>
          <a:endParaRPr lang="ru-RU"/>
        </a:p>
      </dgm:t>
    </dgm:pt>
    <dgm:pt modelId="{EF96E3AF-7EA4-496A-B2F8-1899703E6C6A}" type="sibTrans" cxnId="{8E53F4A6-0F3A-46A1-840D-B50D985DEECC}">
      <dgm:prSet/>
      <dgm:spPr/>
      <dgm:t>
        <a:bodyPr/>
        <a:lstStyle/>
        <a:p>
          <a:endParaRPr lang="ru-RU"/>
        </a:p>
      </dgm:t>
    </dgm:pt>
    <dgm:pt modelId="{390E7474-2999-4525-9D0B-189D4772EA44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Развитие физической культуры и спорта – 40,5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3104D51C-E174-4CDF-BBD6-4D2575B926FD}" type="parTrans" cxnId="{1F3E17E7-B188-4FCF-BFD3-F7F4C91ADFBE}">
      <dgm:prSet/>
      <dgm:spPr/>
      <dgm:t>
        <a:bodyPr/>
        <a:lstStyle/>
        <a:p>
          <a:endParaRPr lang="ru-RU"/>
        </a:p>
      </dgm:t>
    </dgm:pt>
    <dgm:pt modelId="{55E7F30B-E026-44B0-983F-9B7CB102BE5A}" type="sibTrans" cxnId="{1F3E17E7-B188-4FCF-BFD3-F7F4C91ADFBE}">
      <dgm:prSet/>
      <dgm:spPr/>
      <dgm:t>
        <a:bodyPr/>
        <a:lstStyle/>
        <a:p>
          <a:endParaRPr lang="ru-RU"/>
        </a:p>
      </dgm:t>
    </dgm:pt>
    <dgm:pt modelId="{8E7AF0AF-3BB9-4B55-B4A0-2D512278AFAE}">
      <dgm:prSet phldrT="[Текст]" custT="1"/>
      <dgm:spPr>
        <a:solidFill>
          <a:srgbClr val="9933FF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Управление и распоряжение муниципальным имуществом – 1,1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133AE1D0-0063-43D5-B84B-755A250A2335}" type="parTrans" cxnId="{0A7D607B-BD26-4C81-A4EF-E36619C2043E}">
      <dgm:prSet/>
      <dgm:spPr/>
      <dgm:t>
        <a:bodyPr/>
        <a:lstStyle/>
        <a:p>
          <a:endParaRPr lang="ru-RU"/>
        </a:p>
      </dgm:t>
    </dgm:pt>
    <dgm:pt modelId="{0561EF36-19C4-45EF-8278-65530FFAEAFD}" type="sibTrans" cxnId="{0A7D607B-BD26-4C81-A4EF-E36619C2043E}">
      <dgm:prSet/>
      <dgm:spPr/>
      <dgm:t>
        <a:bodyPr/>
        <a:lstStyle/>
        <a:p>
          <a:endParaRPr lang="ru-RU"/>
        </a:p>
      </dgm:t>
    </dgm:pt>
    <dgm:pt modelId="{FCEB631C-2B42-4981-9CCA-EB559EB9A833}">
      <dgm:prSet phldrT="[Текст]" custT="1"/>
      <dgm:spPr>
        <a:solidFill>
          <a:srgbClr val="00B050"/>
        </a:solidFill>
      </dgm:spPr>
      <dgm:t>
        <a:bodyPr/>
        <a:lstStyle/>
        <a:p>
          <a:pPr algn="ctr"/>
          <a:r>
            <a:rPr lang="ru-RU" sz="1400" dirty="0" smtClean="0">
              <a:solidFill>
                <a:schemeClr val="tx1"/>
              </a:solidFill>
            </a:rPr>
            <a:t>Обеспечение качественными жилищно-коммунальными услугами и благоустройство территории Аксайского городского поселения – 172,0 млн. руб.</a:t>
          </a:r>
          <a:endParaRPr lang="ru-RU" sz="1400" dirty="0">
            <a:solidFill>
              <a:schemeClr val="tx1"/>
            </a:solidFill>
          </a:endParaRPr>
        </a:p>
      </dgm:t>
    </dgm:pt>
    <dgm:pt modelId="{8344573F-E0FA-4645-A9EE-700528D1470C}" type="parTrans" cxnId="{4994FC5D-8E01-4B37-B8C9-3095AA3D465F}">
      <dgm:prSet/>
      <dgm:spPr/>
      <dgm:t>
        <a:bodyPr/>
        <a:lstStyle/>
        <a:p>
          <a:endParaRPr lang="ru-RU"/>
        </a:p>
      </dgm:t>
    </dgm:pt>
    <dgm:pt modelId="{6EAE0A37-5B15-42A7-B1DD-30D53EA64A3D}" type="sibTrans" cxnId="{4994FC5D-8E01-4B37-B8C9-3095AA3D465F}">
      <dgm:prSet/>
      <dgm:spPr/>
      <dgm:t>
        <a:bodyPr/>
        <a:lstStyle/>
        <a:p>
          <a:endParaRPr lang="ru-RU"/>
        </a:p>
      </dgm:t>
    </dgm:pt>
    <dgm:pt modelId="{0EC0CD56-F59A-4963-9316-DBBC9975CCDF}">
      <dgm:prSet phldrT="[Текст]"/>
      <dgm:spPr>
        <a:solidFill>
          <a:srgbClr val="FF000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Развитие муниципального управления и гражданского общества – 0,3 млн.руб.</a:t>
          </a:r>
          <a:endParaRPr lang="ru-RU" dirty="0">
            <a:solidFill>
              <a:schemeClr val="tx1"/>
            </a:solidFill>
          </a:endParaRPr>
        </a:p>
      </dgm:t>
    </dgm:pt>
    <dgm:pt modelId="{CC0B18DE-25B3-4EF7-8096-B804FE032E7D}" type="parTrans" cxnId="{CB305D14-CBB1-4AEF-9349-9EE4C820AFDB}">
      <dgm:prSet/>
      <dgm:spPr/>
      <dgm:t>
        <a:bodyPr/>
        <a:lstStyle/>
        <a:p>
          <a:endParaRPr lang="ru-RU"/>
        </a:p>
      </dgm:t>
    </dgm:pt>
    <dgm:pt modelId="{1F309C81-87AE-4621-87F4-B81BFA5C32FD}" type="sibTrans" cxnId="{CB305D14-CBB1-4AEF-9349-9EE4C820AFDB}">
      <dgm:prSet/>
      <dgm:spPr/>
      <dgm:t>
        <a:bodyPr/>
        <a:lstStyle/>
        <a:p>
          <a:endParaRPr lang="ru-RU"/>
        </a:p>
      </dgm:t>
    </dgm:pt>
    <dgm:pt modelId="{EB00B837-C75F-4DEE-B8AC-731BE760F655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Обеспечение общественного порядка и противодействие преступности – 1,3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83FA3426-5CB0-4962-90C8-3965D308FD84}" type="parTrans" cxnId="{80BAF48A-79F8-497E-8504-F5834A356B85}">
      <dgm:prSet/>
      <dgm:spPr/>
      <dgm:t>
        <a:bodyPr/>
        <a:lstStyle/>
        <a:p>
          <a:endParaRPr lang="ru-RU"/>
        </a:p>
      </dgm:t>
    </dgm:pt>
    <dgm:pt modelId="{53C1451C-7DC0-4BE8-807F-38AAE0048176}" type="sibTrans" cxnId="{80BAF48A-79F8-497E-8504-F5834A356B85}">
      <dgm:prSet/>
      <dgm:spPr/>
      <dgm:t>
        <a:bodyPr/>
        <a:lstStyle/>
        <a:p>
          <a:endParaRPr lang="ru-RU"/>
        </a:p>
      </dgm:t>
    </dgm:pt>
    <dgm:pt modelId="{63B58E15-4D8E-44BA-9EB5-0A775DAD643D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Информационное общество – 2,2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413A47FD-E07B-4063-939F-3F1B50714A01}" type="parTrans" cxnId="{25838BCC-C946-4ADB-9C5A-594353A192CA}">
      <dgm:prSet/>
      <dgm:spPr/>
      <dgm:t>
        <a:bodyPr/>
        <a:lstStyle/>
        <a:p>
          <a:endParaRPr lang="ru-RU"/>
        </a:p>
      </dgm:t>
    </dgm:pt>
    <dgm:pt modelId="{F42F31AB-5A7C-4914-9CE5-CBB76931FFB9}" type="sibTrans" cxnId="{25838BCC-C946-4ADB-9C5A-594353A192CA}">
      <dgm:prSet/>
      <dgm:spPr/>
      <dgm:t>
        <a:bodyPr/>
        <a:lstStyle/>
        <a:p>
          <a:endParaRPr lang="ru-RU"/>
        </a:p>
      </dgm:t>
    </dgm:pt>
    <dgm:pt modelId="{C5FAD071-4726-438B-9599-2C709D92468F}">
      <dgm:prSet phldrT="[Текст]" custT="1"/>
      <dgm:spPr>
        <a:solidFill>
          <a:srgbClr val="FF66FF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Энергоэффективность и повышение энергосбережения – 25 тыс. руб.</a:t>
          </a:r>
          <a:endParaRPr lang="ru-RU" sz="1400" dirty="0">
            <a:solidFill>
              <a:schemeClr val="tx1"/>
            </a:solidFill>
          </a:endParaRPr>
        </a:p>
      </dgm:t>
    </dgm:pt>
    <dgm:pt modelId="{15644F06-4E7E-4446-A027-1B7E975F5885}" type="parTrans" cxnId="{8D5E9139-1E0A-4D4A-8F5D-007482E14F7B}">
      <dgm:prSet/>
      <dgm:spPr/>
      <dgm:t>
        <a:bodyPr/>
        <a:lstStyle/>
        <a:p>
          <a:endParaRPr lang="ru-RU"/>
        </a:p>
      </dgm:t>
    </dgm:pt>
    <dgm:pt modelId="{1DA091A2-8DC6-470C-93A7-A812BA9CC788}" type="sibTrans" cxnId="{8D5E9139-1E0A-4D4A-8F5D-007482E14F7B}">
      <dgm:prSet/>
      <dgm:spPr/>
      <dgm:t>
        <a:bodyPr/>
        <a:lstStyle/>
        <a:p>
          <a:endParaRPr lang="ru-RU"/>
        </a:p>
      </dgm:t>
    </dgm:pt>
    <dgm:pt modelId="{9F1A019D-25E1-40F4-9DB0-1A9D852D0D9E}">
      <dgm:prSet phldrT="[Текст]" custT="1"/>
      <dgm:spPr>
        <a:solidFill>
          <a:srgbClr val="FF660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Градостроительная политика поселения – 2,2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0B34CE5C-6DC8-46B0-87B0-B454EB750C2B}" type="parTrans" cxnId="{AA81E0D4-0152-42D7-A79C-7C2DAAAD7C3E}">
      <dgm:prSet/>
      <dgm:spPr/>
      <dgm:t>
        <a:bodyPr/>
        <a:lstStyle/>
        <a:p>
          <a:endParaRPr lang="ru-RU"/>
        </a:p>
      </dgm:t>
    </dgm:pt>
    <dgm:pt modelId="{22F1DA5F-1A2D-41E1-8BC0-3EAB52921D0B}" type="sibTrans" cxnId="{AA81E0D4-0152-42D7-A79C-7C2DAAAD7C3E}">
      <dgm:prSet/>
      <dgm:spPr/>
      <dgm:t>
        <a:bodyPr/>
        <a:lstStyle/>
        <a:p>
          <a:endParaRPr lang="ru-RU"/>
        </a:p>
      </dgm:t>
    </dgm:pt>
    <dgm:pt modelId="{566B6B95-F155-4899-885A-691C10854A0B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Молодежь Аксая – 0,4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BD1B4097-CA4D-4982-BA8A-15B71644A3B6}" type="parTrans" cxnId="{40BE1F22-6B7B-4585-A269-CA77376A9ADB}">
      <dgm:prSet/>
      <dgm:spPr/>
      <dgm:t>
        <a:bodyPr/>
        <a:lstStyle/>
        <a:p>
          <a:endParaRPr lang="ru-RU"/>
        </a:p>
      </dgm:t>
    </dgm:pt>
    <dgm:pt modelId="{B2ACAEDE-EAE5-4D5A-AFD3-7CC8F7A84E6F}" type="sibTrans" cxnId="{40BE1F22-6B7B-4585-A269-CA77376A9ADB}">
      <dgm:prSet/>
      <dgm:spPr/>
      <dgm:t>
        <a:bodyPr/>
        <a:lstStyle/>
        <a:p>
          <a:endParaRPr lang="ru-RU"/>
        </a:p>
      </dgm:t>
    </dgm:pt>
    <dgm:pt modelId="{280A8E3D-4693-4776-B1CA-0EAE74EC4D97}">
      <dgm:prSet phldrT="[Текст]" custT="1"/>
      <dgm:spPr>
        <a:solidFill>
          <a:srgbClr val="66FFFF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Доступная среда – 0,1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8A1B8BA8-9F49-4B69-8333-D85183FB781B}" type="parTrans" cxnId="{F3453160-FCBE-45B7-A143-72CF62DA6498}">
      <dgm:prSet/>
      <dgm:spPr/>
      <dgm:t>
        <a:bodyPr/>
        <a:lstStyle/>
        <a:p>
          <a:endParaRPr lang="ru-RU"/>
        </a:p>
      </dgm:t>
    </dgm:pt>
    <dgm:pt modelId="{296F7096-B18D-43AA-BC97-77DBADD80AD9}" type="sibTrans" cxnId="{F3453160-FCBE-45B7-A143-72CF62DA6498}">
      <dgm:prSet/>
      <dgm:spPr/>
      <dgm:t>
        <a:bodyPr/>
        <a:lstStyle/>
        <a:p>
          <a:endParaRPr lang="ru-RU"/>
        </a:p>
      </dgm:t>
    </dgm:pt>
    <dgm:pt modelId="{4E8CAD85-FDEC-4995-99C5-B31B0D7A34FB}" type="pres">
      <dgm:prSet presAssocID="{2DAE9A4F-5992-42A6-9CDC-4E6C63700D0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CD35E5-7FF6-4863-9C50-D276C4C34428}" type="pres">
      <dgm:prSet presAssocID="{2C00CD5D-A14E-4C7E-8947-82820C2A11D8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748183-3F5A-4D9B-B496-9DE1248C2A0D}" type="pres">
      <dgm:prSet presAssocID="{E5080A15-C85E-42F0-AE42-7A76405B41BF}" presName="sibTrans" presStyleCnt="0"/>
      <dgm:spPr/>
    </dgm:pt>
    <dgm:pt modelId="{FC3520D1-BE0B-4336-86EB-51F2E0767A98}" type="pres">
      <dgm:prSet presAssocID="{ECBDB368-A79E-4FFB-810F-7AB24FF83701}" presName="node" presStyleLbl="node1" presStyleIdx="1" presStyleCnt="13" custScaleX="191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32EE93-C508-4B24-AF4C-97DBFD166577}" type="pres">
      <dgm:prSet presAssocID="{0CDA24FF-A2B9-45FA-AF01-E07078F61477}" presName="sibTrans" presStyleCnt="0"/>
      <dgm:spPr/>
    </dgm:pt>
    <dgm:pt modelId="{0C1111F2-F238-4EFE-9008-C83A2DEE9C9D}" type="pres">
      <dgm:prSet presAssocID="{07C3369A-F613-449C-B2C8-8A85A4F27510}" presName="node" presStyleLbl="node1" presStyleIdx="2" presStyleCnt="13" custLinFactNeighborX="2977" custLinFactNeighborY="-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799A43-D1DA-4B5C-8175-F8F5BB1567EB}" type="pres">
      <dgm:prSet presAssocID="{EF96E3AF-7EA4-496A-B2F8-1899703E6C6A}" presName="sibTrans" presStyleCnt="0"/>
      <dgm:spPr/>
    </dgm:pt>
    <dgm:pt modelId="{C22615B5-877B-4EDB-88E3-0D8839C0321A}" type="pres">
      <dgm:prSet presAssocID="{390E7474-2999-4525-9D0B-189D4772EA44}" presName="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F0925-7F4B-4715-B35C-E25843D83013}" type="pres">
      <dgm:prSet presAssocID="{55E7F30B-E026-44B0-983F-9B7CB102BE5A}" presName="sibTrans" presStyleCnt="0"/>
      <dgm:spPr/>
    </dgm:pt>
    <dgm:pt modelId="{7E153FB7-17BA-408E-A47E-38AD0FF2EF5B}" type="pres">
      <dgm:prSet presAssocID="{8E7AF0AF-3BB9-4B55-B4A0-2D512278AFAE}" presName="node" presStyleLbl="node1" presStyleIdx="4" presStyleCnt="13" custLinFactNeighborX="4432" custLinFactNeighborY="-6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ACCEA4-7BDB-4936-BF9B-27EB1E675DD3}" type="pres">
      <dgm:prSet presAssocID="{0561EF36-19C4-45EF-8278-65530FFAEAFD}" presName="sibTrans" presStyleCnt="0"/>
      <dgm:spPr/>
    </dgm:pt>
    <dgm:pt modelId="{98BB987E-D803-4E76-A21F-5335E5FB9819}" type="pres">
      <dgm:prSet presAssocID="{0EC0CD56-F59A-4963-9316-DBBC9975CCDF}" presName="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7679CC-3474-42A0-BF17-4B47CE0C472B}" type="pres">
      <dgm:prSet presAssocID="{1F309C81-87AE-4621-87F4-B81BFA5C32FD}" presName="sibTrans" presStyleCnt="0"/>
      <dgm:spPr/>
    </dgm:pt>
    <dgm:pt modelId="{B4F7B669-F4FF-4B98-8884-697A144FFF58}" type="pres">
      <dgm:prSet presAssocID="{EB00B837-C75F-4DEE-B8AC-731BE760F655}" presName="node" presStyleLbl="node1" presStyleIdx="6" presStyleCnt="13" custScaleY="1076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B0AC78-7BA4-4950-8A7C-6DA6EAEADFC2}" type="pres">
      <dgm:prSet presAssocID="{53C1451C-7DC0-4BE8-807F-38AAE0048176}" presName="sibTrans" presStyleCnt="0"/>
      <dgm:spPr/>
    </dgm:pt>
    <dgm:pt modelId="{EBCD320B-44EF-4FA2-AD51-AA6FAE0A223E}" type="pres">
      <dgm:prSet presAssocID="{63B58E15-4D8E-44BA-9EB5-0A775DAD643D}" presName="node" presStyleLbl="node1" presStyleIdx="7" presStyleCnt="13" custLinFactNeighborX="-435" custLinFactNeighborY="-35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23CD1B-690B-4A61-A89E-89F7FF09B209}" type="pres">
      <dgm:prSet presAssocID="{F42F31AB-5A7C-4914-9CE5-CBB76931FFB9}" presName="sibTrans" presStyleCnt="0"/>
      <dgm:spPr/>
    </dgm:pt>
    <dgm:pt modelId="{CF1A7863-1A33-443A-AB71-16CF86956E27}" type="pres">
      <dgm:prSet presAssocID="{C5FAD071-4726-438B-9599-2C709D92468F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188A2B-664B-4A9D-A2E7-3B1C08ADFEF4}" type="pres">
      <dgm:prSet presAssocID="{1DA091A2-8DC6-470C-93A7-A812BA9CC788}" presName="sibTrans" presStyleCnt="0"/>
      <dgm:spPr/>
    </dgm:pt>
    <dgm:pt modelId="{8EA93272-2A0A-4C95-AA70-97F36CD1FE39}" type="pres">
      <dgm:prSet presAssocID="{9F1A019D-25E1-40F4-9DB0-1A9D852D0D9E}" presName="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3B2DDF-44F4-4FF4-9F5E-08B88A06F28B}" type="pres">
      <dgm:prSet presAssocID="{22F1DA5F-1A2D-41E1-8BC0-3EAB52921D0B}" presName="sibTrans" presStyleCnt="0"/>
      <dgm:spPr/>
    </dgm:pt>
    <dgm:pt modelId="{212F5B42-D676-4B43-BFA8-45E7CF5CA88F}" type="pres">
      <dgm:prSet presAssocID="{566B6B95-F155-4899-885A-691C10854A0B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25C31E-4E17-4F68-8762-6CC5C1B25036}" type="pres">
      <dgm:prSet presAssocID="{B2ACAEDE-EAE5-4D5A-AFD3-7CC8F7A84E6F}" presName="sibTrans" presStyleCnt="0"/>
      <dgm:spPr/>
    </dgm:pt>
    <dgm:pt modelId="{E9927A17-D192-40B3-810E-B15C09D5B53F}" type="pres">
      <dgm:prSet presAssocID="{280A8E3D-4693-4776-B1CA-0EAE74EC4D97}" presName="node" presStyleLbl="node1" presStyleIdx="11" presStyleCnt="13" custScaleX="75042" custScaleY="146104" custLinFactNeighborX="90565" custLinFactNeighborY="-51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1BEBC4-C8DE-43A3-B79F-5FFE282DDD6C}" type="pres">
      <dgm:prSet presAssocID="{296F7096-B18D-43AA-BC97-77DBADD80AD9}" presName="sibTrans" presStyleCnt="0"/>
      <dgm:spPr/>
    </dgm:pt>
    <dgm:pt modelId="{C3B35FAD-2039-4D5B-A11E-E081AB722B7F}" type="pres">
      <dgm:prSet presAssocID="{FCEB631C-2B42-4981-9CCA-EB559EB9A833}" presName="node" presStyleLbl="node1" presStyleIdx="12" presStyleCnt="13" custAng="0" custScaleX="156712" custScaleY="146105" custLinFactNeighborX="96136" custLinFactNeighborY="-6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F150E9-0518-4C67-B591-80F78388796A}" type="presOf" srcId="{07C3369A-F613-449C-B2C8-8A85A4F27510}" destId="{0C1111F2-F238-4EFE-9008-C83A2DEE9C9D}" srcOrd="0" destOrd="0" presId="urn:microsoft.com/office/officeart/2005/8/layout/default"/>
    <dgm:cxn modelId="{2476F64A-69E2-4086-A9DB-92EE6A0B8083}" type="presOf" srcId="{C5FAD071-4726-438B-9599-2C709D92468F}" destId="{CF1A7863-1A33-443A-AB71-16CF86956E27}" srcOrd="0" destOrd="0" presId="urn:microsoft.com/office/officeart/2005/8/layout/default"/>
    <dgm:cxn modelId="{80BAF48A-79F8-497E-8504-F5834A356B85}" srcId="{2DAE9A4F-5992-42A6-9CDC-4E6C63700D02}" destId="{EB00B837-C75F-4DEE-B8AC-731BE760F655}" srcOrd="6" destOrd="0" parTransId="{83FA3426-5CB0-4962-90C8-3965D308FD84}" sibTransId="{53C1451C-7DC0-4BE8-807F-38AAE0048176}"/>
    <dgm:cxn modelId="{90807BF1-36AE-4004-8183-77603D222E62}" type="presOf" srcId="{2C00CD5D-A14E-4C7E-8947-82820C2A11D8}" destId="{3ECD35E5-7FF6-4863-9C50-D276C4C34428}" srcOrd="0" destOrd="0" presId="urn:microsoft.com/office/officeart/2005/8/layout/default"/>
    <dgm:cxn modelId="{0A7D607B-BD26-4C81-A4EF-E36619C2043E}" srcId="{2DAE9A4F-5992-42A6-9CDC-4E6C63700D02}" destId="{8E7AF0AF-3BB9-4B55-B4A0-2D512278AFAE}" srcOrd="4" destOrd="0" parTransId="{133AE1D0-0063-43D5-B84B-755A250A2335}" sibTransId="{0561EF36-19C4-45EF-8278-65530FFAEAFD}"/>
    <dgm:cxn modelId="{8D5E9139-1E0A-4D4A-8F5D-007482E14F7B}" srcId="{2DAE9A4F-5992-42A6-9CDC-4E6C63700D02}" destId="{C5FAD071-4726-438B-9599-2C709D92468F}" srcOrd="8" destOrd="0" parTransId="{15644F06-4E7E-4446-A027-1B7E975F5885}" sibTransId="{1DA091A2-8DC6-470C-93A7-A812BA9CC788}"/>
    <dgm:cxn modelId="{EFCE7A89-09C4-4987-B035-D4A041D26F37}" srcId="{2DAE9A4F-5992-42A6-9CDC-4E6C63700D02}" destId="{ECBDB368-A79E-4FFB-810F-7AB24FF83701}" srcOrd="1" destOrd="0" parTransId="{DF1157AE-C267-4638-8470-42ACF36176A0}" sibTransId="{0CDA24FF-A2B9-45FA-AF01-E07078F61477}"/>
    <dgm:cxn modelId="{21C94EC9-B9CA-4C4E-BC70-5AD6737EA21C}" type="presOf" srcId="{0EC0CD56-F59A-4963-9316-DBBC9975CCDF}" destId="{98BB987E-D803-4E76-A21F-5335E5FB9819}" srcOrd="0" destOrd="0" presId="urn:microsoft.com/office/officeart/2005/8/layout/default"/>
    <dgm:cxn modelId="{84BC91F4-8A2A-4336-BBD5-9D53F1DEBDFC}" type="presOf" srcId="{ECBDB368-A79E-4FFB-810F-7AB24FF83701}" destId="{FC3520D1-BE0B-4336-86EB-51F2E0767A98}" srcOrd="0" destOrd="0" presId="urn:microsoft.com/office/officeart/2005/8/layout/default"/>
    <dgm:cxn modelId="{F3453160-FCBE-45B7-A143-72CF62DA6498}" srcId="{2DAE9A4F-5992-42A6-9CDC-4E6C63700D02}" destId="{280A8E3D-4693-4776-B1CA-0EAE74EC4D97}" srcOrd="11" destOrd="0" parTransId="{8A1B8BA8-9F49-4B69-8333-D85183FB781B}" sibTransId="{296F7096-B18D-43AA-BC97-77DBADD80AD9}"/>
    <dgm:cxn modelId="{40BE1F22-6B7B-4585-A269-CA77376A9ADB}" srcId="{2DAE9A4F-5992-42A6-9CDC-4E6C63700D02}" destId="{566B6B95-F155-4899-885A-691C10854A0B}" srcOrd="10" destOrd="0" parTransId="{BD1B4097-CA4D-4982-BA8A-15B71644A3B6}" sibTransId="{B2ACAEDE-EAE5-4D5A-AFD3-7CC8F7A84E6F}"/>
    <dgm:cxn modelId="{8548AD23-62CA-4AA5-AB4F-8CBEAD6FFE96}" srcId="{2DAE9A4F-5992-42A6-9CDC-4E6C63700D02}" destId="{2C00CD5D-A14E-4C7E-8947-82820C2A11D8}" srcOrd="0" destOrd="0" parTransId="{BE5D87C3-16CE-414F-A285-4DBF858B886E}" sibTransId="{E5080A15-C85E-42F0-AE42-7A76405B41BF}"/>
    <dgm:cxn modelId="{9E326A2C-9D12-42DD-B2B7-2E01F9BE6C55}" type="presOf" srcId="{8E7AF0AF-3BB9-4B55-B4A0-2D512278AFAE}" destId="{7E153FB7-17BA-408E-A47E-38AD0FF2EF5B}" srcOrd="0" destOrd="0" presId="urn:microsoft.com/office/officeart/2005/8/layout/default"/>
    <dgm:cxn modelId="{F71229EA-A7FC-4DCE-8979-6E1DC6E80418}" type="presOf" srcId="{63B58E15-4D8E-44BA-9EB5-0A775DAD643D}" destId="{EBCD320B-44EF-4FA2-AD51-AA6FAE0A223E}" srcOrd="0" destOrd="0" presId="urn:microsoft.com/office/officeart/2005/8/layout/default"/>
    <dgm:cxn modelId="{1F3E17E7-B188-4FCF-BFD3-F7F4C91ADFBE}" srcId="{2DAE9A4F-5992-42A6-9CDC-4E6C63700D02}" destId="{390E7474-2999-4525-9D0B-189D4772EA44}" srcOrd="3" destOrd="0" parTransId="{3104D51C-E174-4CDF-BBD6-4D2575B926FD}" sibTransId="{55E7F30B-E026-44B0-983F-9B7CB102BE5A}"/>
    <dgm:cxn modelId="{AA0DFB8C-E8AC-4418-BEC9-93A017BA398F}" type="presOf" srcId="{EB00B837-C75F-4DEE-B8AC-731BE760F655}" destId="{B4F7B669-F4FF-4B98-8884-697A144FFF58}" srcOrd="0" destOrd="0" presId="urn:microsoft.com/office/officeart/2005/8/layout/default"/>
    <dgm:cxn modelId="{8E53F4A6-0F3A-46A1-840D-B50D985DEECC}" srcId="{2DAE9A4F-5992-42A6-9CDC-4E6C63700D02}" destId="{07C3369A-F613-449C-B2C8-8A85A4F27510}" srcOrd="2" destOrd="0" parTransId="{20A9EEB9-AA3A-49C8-BAF8-622D2064D0D3}" sibTransId="{EF96E3AF-7EA4-496A-B2F8-1899703E6C6A}"/>
    <dgm:cxn modelId="{64C003CE-19BE-46F8-81F7-F4C8510BD142}" type="presOf" srcId="{566B6B95-F155-4899-885A-691C10854A0B}" destId="{212F5B42-D676-4B43-BFA8-45E7CF5CA88F}" srcOrd="0" destOrd="0" presId="urn:microsoft.com/office/officeart/2005/8/layout/default"/>
    <dgm:cxn modelId="{335EA3DE-4706-40D6-92CF-9CC87880ECA6}" type="presOf" srcId="{280A8E3D-4693-4776-B1CA-0EAE74EC4D97}" destId="{E9927A17-D192-40B3-810E-B15C09D5B53F}" srcOrd="0" destOrd="0" presId="urn:microsoft.com/office/officeart/2005/8/layout/default"/>
    <dgm:cxn modelId="{25838BCC-C946-4ADB-9C5A-594353A192CA}" srcId="{2DAE9A4F-5992-42A6-9CDC-4E6C63700D02}" destId="{63B58E15-4D8E-44BA-9EB5-0A775DAD643D}" srcOrd="7" destOrd="0" parTransId="{413A47FD-E07B-4063-939F-3F1B50714A01}" sibTransId="{F42F31AB-5A7C-4914-9CE5-CBB76931FFB9}"/>
    <dgm:cxn modelId="{4994FC5D-8E01-4B37-B8C9-3095AA3D465F}" srcId="{2DAE9A4F-5992-42A6-9CDC-4E6C63700D02}" destId="{FCEB631C-2B42-4981-9CCA-EB559EB9A833}" srcOrd="12" destOrd="0" parTransId="{8344573F-E0FA-4645-A9EE-700528D1470C}" sibTransId="{6EAE0A37-5B15-42A7-B1DD-30D53EA64A3D}"/>
    <dgm:cxn modelId="{CB305D14-CBB1-4AEF-9349-9EE4C820AFDB}" srcId="{2DAE9A4F-5992-42A6-9CDC-4E6C63700D02}" destId="{0EC0CD56-F59A-4963-9316-DBBC9975CCDF}" srcOrd="5" destOrd="0" parTransId="{CC0B18DE-25B3-4EF7-8096-B804FE032E7D}" sibTransId="{1F309C81-87AE-4621-87F4-B81BFA5C32FD}"/>
    <dgm:cxn modelId="{1EEAFBC8-76CF-49A2-AEB7-77422E638951}" type="presOf" srcId="{390E7474-2999-4525-9D0B-189D4772EA44}" destId="{C22615B5-877B-4EDB-88E3-0D8839C0321A}" srcOrd="0" destOrd="0" presId="urn:microsoft.com/office/officeart/2005/8/layout/default"/>
    <dgm:cxn modelId="{043BCBD3-B1F1-4869-BFB9-B7E3ABA9893A}" type="presOf" srcId="{9F1A019D-25E1-40F4-9DB0-1A9D852D0D9E}" destId="{8EA93272-2A0A-4C95-AA70-97F36CD1FE39}" srcOrd="0" destOrd="0" presId="urn:microsoft.com/office/officeart/2005/8/layout/default"/>
    <dgm:cxn modelId="{144830CF-4522-44E6-AC7B-637403C06CF3}" type="presOf" srcId="{FCEB631C-2B42-4981-9CCA-EB559EB9A833}" destId="{C3B35FAD-2039-4D5B-A11E-E081AB722B7F}" srcOrd="0" destOrd="0" presId="urn:microsoft.com/office/officeart/2005/8/layout/default"/>
    <dgm:cxn modelId="{5AB2AF88-EF3C-460A-B4D7-600842A5F677}" type="presOf" srcId="{2DAE9A4F-5992-42A6-9CDC-4E6C63700D02}" destId="{4E8CAD85-FDEC-4995-99C5-B31B0D7A34FB}" srcOrd="0" destOrd="0" presId="urn:microsoft.com/office/officeart/2005/8/layout/default"/>
    <dgm:cxn modelId="{AA81E0D4-0152-42D7-A79C-7C2DAAAD7C3E}" srcId="{2DAE9A4F-5992-42A6-9CDC-4E6C63700D02}" destId="{9F1A019D-25E1-40F4-9DB0-1A9D852D0D9E}" srcOrd="9" destOrd="0" parTransId="{0B34CE5C-6DC8-46B0-87B0-B454EB750C2B}" sibTransId="{22F1DA5F-1A2D-41E1-8BC0-3EAB52921D0B}"/>
    <dgm:cxn modelId="{69C48FD2-27ED-46A0-9A24-0AAF153B4861}" type="presParOf" srcId="{4E8CAD85-FDEC-4995-99C5-B31B0D7A34FB}" destId="{3ECD35E5-7FF6-4863-9C50-D276C4C34428}" srcOrd="0" destOrd="0" presId="urn:microsoft.com/office/officeart/2005/8/layout/default"/>
    <dgm:cxn modelId="{C105F97D-4476-404A-BE05-0712259CDC19}" type="presParOf" srcId="{4E8CAD85-FDEC-4995-99C5-B31B0D7A34FB}" destId="{B6748183-3F5A-4D9B-B496-9DE1248C2A0D}" srcOrd="1" destOrd="0" presId="urn:microsoft.com/office/officeart/2005/8/layout/default"/>
    <dgm:cxn modelId="{36C80341-CBE7-47A3-A41A-02D5B4E4A09E}" type="presParOf" srcId="{4E8CAD85-FDEC-4995-99C5-B31B0D7A34FB}" destId="{FC3520D1-BE0B-4336-86EB-51F2E0767A98}" srcOrd="2" destOrd="0" presId="urn:microsoft.com/office/officeart/2005/8/layout/default"/>
    <dgm:cxn modelId="{5B2D3830-F82A-4749-B0F3-58F0260B18DD}" type="presParOf" srcId="{4E8CAD85-FDEC-4995-99C5-B31B0D7A34FB}" destId="{A632EE93-C508-4B24-AF4C-97DBFD166577}" srcOrd="3" destOrd="0" presId="urn:microsoft.com/office/officeart/2005/8/layout/default"/>
    <dgm:cxn modelId="{A87C0763-1C0B-4FFC-89F0-A7F28CC1E543}" type="presParOf" srcId="{4E8CAD85-FDEC-4995-99C5-B31B0D7A34FB}" destId="{0C1111F2-F238-4EFE-9008-C83A2DEE9C9D}" srcOrd="4" destOrd="0" presId="urn:microsoft.com/office/officeart/2005/8/layout/default"/>
    <dgm:cxn modelId="{66F645AE-067A-4BA1-91FD-5E5AE357D882}" type="presParOf" srcId="{4E8CAD85-FDEC-4995-99C5-B31B0D7A34FB}" destId="{4A799A43-D1DA-4B5C-8175-F8F5BB1567EB}" srcOrd="5" destOrd="0" presId="urn:microsoft.com/office/officeart/2005/8/layout/default"/>
    <dgm:cxn modelId="{2C3ABAFD-4E09-435E-A37C-28134BE5C593}" type="presParOf" srcId="{4E8CAD85-FDEC-4995-99C5-B31B0D7A34FB}" destId="{C22615B5-877B-4EDB-88E3-0D8839C0321A}" srcOrd="6" destOrd="0" presId="urn:microsoft.com/office/officeart/2005/8/layout/default"/>
    <dgm:cxn modelId="{13C752B0-A134-4EEF-ABFC-DE14F0E419C5}" type="presParOf" srcId="{4E8CAD85-FDEC-4995-99C5-B31B0D7A34FB}" destId="{048F0925-7F4B-4715-B35C-E25843D83013}" srcOrd="7" destOrd="0" presId="urn:microsoft.com/office/officeart/2005/8/layout/default"/>
    <dgm:cxn modelId="{0CBD120D-CAB9-41C6-83C1-4EF29F62FCF7}" type="presParOf" srcId="{4E8CAD85-FDEC-4995-99C5-B31B0D7A34FB}" destId="{7E153FB7-17BA-408E-A47E-38AD0FF2EF5B}" srcOrd="8" destOrd="0" presId="urn:microsoft.com/office/officeart/2005/8/layout/default"/>
    <dgm:cxn modelId="{6565B958-2AD5-4047-879D-BFD6927C088A}" type="presParOf" srcId="{4E8CAD85-FDEC-4995-99C5-B31B0D7A34FB}" destId="{F5ACCEA4-7BDB-4936-BF9B-27EB1E675DD3}" srcOrd="9" destOrd="0" presId="urn:microsoft.com/office/officeart/2005/8/layout/default"/>
    <dgm:cxn modelId="{4B9CECA5-BEE4-495B-896B-67E68FBF38B3}" type="presParOf" srcId="{4E8CAD85-FDEC-4995-99C5-B31B0D7A34FB}" destId="{98BB987E-D803-4E76-A21F-5335E5FB9819}" srcOrd="10" destOrd="0" presId="urn:microsoft.com/office/officeart/2005/8/layout/default"/>
    <dgm:cxn modelId="{1CB8F1B7-33B2-41E2-9B6E-216B92A3E642}" type="presParOf" srcId="{4E8CAD85-FDEC-4995-99C5-B31B0D7A34FB}" destId="{977679CC-3474-42A0-BF17-4B47CE0C472B}" srcOrd="11" destOrd="0" presId="urn:microsoft.com/office/officeart/2005/8/layout/default"/>
    <dgm:cxn modelId="{2BEEAB71-87B6-480A-9734-1A6D877730E9}" type="presParOf" srcId="{4E8CAD85-FDEC-4995-99C5-B31B0D7A34FB}" destId="{B4F7B669-F4FF-4B98-8884-697A144FFF58}" srcOrd="12" destOrd="0" presId="urn:microsoft.com/office/officeart/2005/8/layout/default"/>
    <dgm:cxn modelId="{03C151F3-46D7-454F-BB53-003B0C87C414}" type="presParOf" srcId="{4E8CAD85-FDEC-4995-99C5-B31B0D7A34FB}" destId="{07B0AC78-7BA4-4950-8A7C-6DA6EAEADFC2}" srcOrd="13" destOrd="0" presId="urn:microsoft.com/office/officeart/2005/8/layout/default"/>
    <dgm:cxn modelId="{C86A7115-51C5-4FAB-9846-20347C39A105}" type="presParOf" srcId="{4E8CAD85-FDEC-4995-99C5-B31B0D7A34FB}" destId="{EBCD320B-44EF-4FA2-AD51-AA6FAE0A223E}" srcOrd="14" destOrd="0" presId="urn:microsoft.com/office/officeart/2005/8/layout/default"/>
    <dgm:cxn modelId="{E9A9F0AC-3554-4C80-87D9-9BB01F67C3ED}" type="presParOf" srcId="{4E8CAD85-FDEC-4995-99C5-B31B0D7A34FB}" destId="{6E23CD1B-690B-4A61-A89E-89F7FF09B209}" srcOrd="15" destOrd="0" presId="urn:microsoft.com/office/officeart/2005/8/layout/default"/>
    <dgm:cxn modelId="{8F59612E-18E3-4F06-A569-967D92E2AB0F}" type="presParOf" srcId="{4E8CAD85-FDEC-4995-99C5-B31B0D7A34FB}" destId="{CF1A7863-1A33-443A-AB71-16CF86956E27}" srcOrd="16" destOrd="0" presId="urn:microsoft.com/office/officeart/2005/8/layout/default"/>
    <dgm:cxn modelId="{E717BE31-0818-43FE-84FE-D8872C31B925}" type="presParOf" srcId="{4E8CAD85-FDEC-4995-99C5-B31B0D7A34FB}" destId="{61188A2B-664B-4A9D-A2E7-3B1C08ADFEF4}" srcOrd="17" destOrd="0" presId="urn:microsoft.com/office/officeart/2005/8/layout/default"/>
    <dgm:cxn modelId="{D38A186D-7C41-4629-943D-73A4CBCD662A}" type="presParOf" srcId="{4E8CAD85-FDEC-4995-99C5-B31B0D7A34FB}" destId="{8EA93272-2A0A-4C95-AA70-97F36CD1FE39}" srcOrd="18" destOrd="0" presId="urn:microsoft.com/office/officeart/2005/8/layout/default"/>
    <dgm:cxn modelId="{E20A45C3-84F5-4A88-9FFC-E844CAB9D9C5}" type="presParOf" srcId="{4E8CAD85-FDEC-4995-99C5-B31B0D7A34FB}" destId="{563B2DDF-44F4-4FF4-9F5E-08B88A06F28B}" srcOrd="19" destOrd="0" presId="urn:microsoft.com/office/officeart/2005/8/layout/default"/>
    <dgm:cxn modelId="{30356CD0-A654-4E4C-9BB1-F9F05C4CEEC0}" type="presParOf" srcId="{4E8CAD85-FDEC-4995-99C5-B31B0D7A34FB}" destId="{212F5B42-D676-4B43-BFA8-45E7CF5CA88F}" srcOrd="20" destOrd="0" presId="urn:microsoft.com/office/officeart/2005/8/layout/default"/>
    <dgm:cxn modelId="{8895430B-507C-487F-9086-45938ADD2A2F}" type="presParOf" srcId="{4E8CAD85-FDEC-4995-99C5-B31B0D7A34FB}" destId="{C225C31E-4E17-4F68-8762-6CC5C1B25036}" srcOrd="21" destOrd="0" presId="urn:microsoft.com/office/officeart/2005/8/layout/default"/>
    <dgm:cxn modelId="{1D11161F-0FC6-4218-992C-B00A62086A3F}" type="presParOf" srcId="{4E8CAD85-FDEC-4995-99C5-B31B0D7A34FB}" destId="{E9927A17-D192-40B3-810E-B15C09D5B53F}" srcOrd="22" destOrd="0" presId="urn:microsoft.com/office/officeart/2005/8/layout/default"/>
    <dgm:cxn modelId="{994A56FE-AD43-4F5E-B43A-0752B714F1CB}" type="presParOf" srcId="{4E8CAD85-FDEC-4995-99C5-B31B0D7A34FB}" destId="{AD1BEBC4-C8DE-43A3-B79F-5FFE282DDD6C}" srcOrd="23" destOrd="0" presId="urn:microsoft.com/office/officeart/2005/8/layout/default"/>
    <dgm:cxn modelId="{238A3D79-7FBA-4570-A467-70EE645A61D5}" type="presParOf" srcId="{4E8CAD85-FDEC-4995-99C5-B31B0D7A34FB}" destId="{C3B35FAD-2039-4D5B-A11E-E081AB722B7F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5BCB17-AF93-4151-B1AA-D38C079FF252}">
      <dsp:nvSpPr>
        <dsp:cNvPr id="0" name=""/>
        <dsp:cNvSpPr/>
      </dsp:nvSpPr>
      <dsp:spPr>
        <a:xfrm>
          <a:off x="2669889" y="1692373"/>
          <a:ext cx="2899676" cy="1141214"/>
        </a:xfrm>
        <a:prstGeom prst="ellipse">
          <a:avLst/>
        </a:prstGeom>
        <a:solidFill>
          <a:srgbClr val="92D050"/>
        </a:solidFill>
        <a:ln w="381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tx1"/>
              </a:solidFill>
            </a:rPr>
            <a:t>Расходы – 455,9 млн.руб.</a:t>
          </a:r>
          <a:endParaRPr lang="ru-RU" sz="2100" b="1" kern="1200" dirty="0">
            <a:solidFill>
              <a:schemeClr val="tx1"/>
            </a:solidFill>
          </a:endParaRPr>
        </a:p>
      </dsp:txBody>
      <dsp:txXfrm>
        <a:off x="2669889" y="1692373"/>
        <a:ext cx="2899676" cy="1141214"/>
      </dsp:txXfrm>
    </dsp:sp>
    <dsp:sp modelId="{369F6861-349A-44E7-923A-27114BE3D875}">
      <dsp:nvSpPr>
        <dsp:cNvPr id="0" name=""/>
        <dsp:cNvSpPr/>
      </dsp:nvSpPr>
      <dsp:spPr>
        <a:xfrm rot="16200000">
          <a:off x="3944163" y="1177052"/>
          <a:ext cx="351127" cy="388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6200000">
        <a:off x="3944163" y="1177052"/>
        <a:ext cx="351127" cy="388012"/>
      </dsp:txXfrm>
    </dsp:sp>
    <dsp:sp modelId="{5A5DCC44-5E0D-425D-9AAD-093E1A85D423}">
      <dsp:nvSpPr>
        <dsp:cNvPr id="0" name=""/>
        <dsp:cNvSpPr/>
      </dsp:nvSpPr>
      <dsp:spPr>
        <a:xfrm>
          <a:off x="3174257" y="2776"/>
          <a:ext cx="1890939" cy="1027092"/>
        </a:xfrm>
        <a:prstGeom prst="ellipse">
          <a:avLst/>
        </a:prstGeom>
        <a:solidFill>
          <a:srgbClr val="FFFF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Общегосударственные вопросы – 36,1 млн.руб.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3174257" y="2776"/>
        <a:ext cx="1890939" cy="1027092"/>
      </dsp:txXfrm>
    </dsp:sp>
    <dsp:sp modelId="{9752E775-B560-4E66-A60E-807D4E250E17}">
      <dsp:nvSpPr>
        <dsp:cNvPr id="0" name=""/>
        <dsp:cNvSpPr/>
      </dsp:nvSpPr>
      <dsp:spPr>
        <a:xfrm rot="19755050">
          <a:off x="5062790" y="1359297"/>
          <a:ext cx="499671" cy="388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9755050">
        <a:off x="5062790" y="1359297"/>
        <a:ext cx="499671" cy="388012"/>
      </dsp:txXfrm>
    </dsp:sp>
    <dsp:sp modelId="{BF570A42-52B6-4099-9889-AB07D5B387C3}">
      <dsp:nvSpPr>
        <dsp:cNvPr id="0" name=""/>
        <dsp:cNvSpPr/>
      </dsp:nvSpPr>
      <dsp:spPr>
        <a:xfrm>
          <a:off x="5336425" y="194353"/>
          <a:ext cx="2378777" cy="1274406"/>
        </a:xfrm>
        <a:prstGeom prst="ellipse">
          <a:avLst/>
        </a:prstGeom>
        <a:solidFill>
          <a:srgbClr val="FFC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u="none" kern="1200" dirty="0" smtClean="0">
              <a:solidFill>
                <a:schemeClr val="tx1"/>
              </a:solidFill>
            </a:rPr>
            <a:t>Национальная безопасность и правоохранительная деятельность – 5,8 млн.руб.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5336425" y="194353"/>
        <a:ext cx="2378777" cy="1274406"/>
      </dsp:txXfrm>
    </dsp:sp>
    <dsp:sp modelId="{6A80F57E-B5BD-4DF9-BE1C-B1D648597CB3}">
      <dsp:nvSpPr>
        <dsp:cNvPr id="0" name=""/>
        <dsp:cNvSpPr/>
      </dsp:nvSpPr>
      <dsp:spPr>
        <a:xfrm rot="21559149">
          <a:off x="5635030" y="2050020"/>
          <a:ext cx="159325" cy="388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21559149">
        <a:off x="5635030" y="2050020"/>
        <a:ext cx="159325" cy="388012"/>
      </dsp:txXfrm>
    </dsp:sp>
    <dsp:sp modelId="{3FAEAC45-2CD4-4FDC-8F13-9E89B0191AA2}">
      <dsp:nvSpPr>
        <dsp:cNvPr id="0" name=""/>
        <dsp:cNvSpPr/>
      </dsp:nvSpPr>
      <dsp:spPr>
        <a:xfrm>
          <a:off x="5869115" y="1715261"/>
          <a:ext cx="2252527" cy="1027092"/>
        </a:xfrm>
        <a:prstGeom prst="ellipse">
          <a:avLst/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Национальная экономика – 138,4 млн. руб.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5869115" y="1715261"/>
        <a:ext cx="2252527" cy="1027092"/>
      </dsp:txXfrm>
    </dsp:sp>
    <dsp:sp modelId="{64F06492-10DC-45CA-A01D-2C22733FD920}">
      <dsp:nvSpPr>
        <dsp:cNvPr id="0" name=""/>
        <dsp:cNvSpPr/>
      </dsp:nvSpPr>
      <dsp:spPr>
        <a:xfrm rot="1873206">
          <a:off x="5076372" y="2827968"/>
          <a:ext cx="591222" cy="388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873206">
        <a:off x="5076372" y="2827968"/>
        <a:ext cx="591222" cy="388012"/>
      </dsp:txXfrm>
    </dsp:sp>
    <dsp:sp modelId="{FA31366F-5F57-48B8-8DFC-9EE530E6A678}">
      <dsp:nvSpPr>
        <dsp:cNvPr id="0" name=""/>
        <dsp:cNvSpPr/>
      </dsp:nvSpPr>
      <dsp:spPr>
        <a:xfrm>
          <a:off x="5558728" y="3186055"/>
          <a:ext cx="1862529" cy="1027092"/>
        </a:xfrm>
        <a:prstGeom prst="ellipse">
          <a:avLst/>
        </a:prstGeom>
        <a:solidFill>
          <a:srgbClr val="00B0F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Жилищно-коммунальное хозяйство – 198,8 млн.руб.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5558728" y="3186055"/>
        <a:ext cx="1862529" cy="1027092"/>
      </dsp:txXfrm>
    </dsp:sp>
    <dsp:sp modelId="{63C5C522-4B91-4EE2-9401-581CB2C167F8}">
      <dsp:nvSpPr>
        <dsp:cNvPr id="0" name=""/>
        <dsp:cNvSpPr/>
      </dsp:nvSpPr>
      <dsp:spPr>
        <a:xfrm rot="5400000">
          <a:off x="3944163" y="2960896"/>
          <a:ext cx="351127" cy="388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5400000">
        <a:off x="3944163" y="2960896"/>
        <a:ext cx="351127" cy="388012"/>
      </dsp:txXfrm>
    </dsp:sp>
    <dsp:sp modelId="{D09F9B48-CB42-4D1F-AF33-F4FD8A5FF9B9}">
      <dsp:nvSpPr>
        <dsp:cNvPr id="0" name=""/>
        <dsp:cNvSpPr/>
      </dsp:nvSpPr>
      <dsp:spPr>
        <a:xfrm>
          <a:off x="3202400" y="3496092"/>
          <a:ext cx="1834654" cy="1027092"/>
        </a:xfrm>
        <a:prstGeom prst="ellipse">
          <a:avLst/>
        </a:prstGeom>
        <a:solidFill>
          <a:srgbClr val="7030A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Культура, кинематография – 35,9 млн.руб.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3202400" y="3496092"/>
        <a:ext cx="1834654" cy="1027092"/>
      </dsp:txXfrm>
    </dsp:sp>
    <dsp:sp modelId="{601EE88A-F7E9-4B90-A3EB-807BFDB96946}">
      <dsp:nvSpPr>
        <dsp:cNvPr id="0" name=""/>
        <dsp:cNvSpPr/>
      </dsp:nvSpPr>
      <dsp:spPr>
        <a:xfrm rot="8693932">
          <a:off x="2804152" y="2822723"/>
          <a:ext cx="486286" cy="388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8693932">
        <a:off x="2804152" y="2822723"/>
        <a:ext cx="486286" cy="388012"/>
      </dsp:txXfrm>
    </dsp:sp>
    <dsp:sp modelId="{64138F27-4814-46CB-88EF-B1B71C21D65D}">
      <dsp:nvSpPr>
        <dsp:cNvPr id="0" name=""/>
        <dsp:cNvSpPr/>
      </dsp:nvSpPr>
      <dsp:spPr>
        <a:xfrm>
          <a:off x="1099393" y="3186049"/>
          <a:ext cx="1952646" cy="1027092"/>
        </a:xfrm>
        <a:prstGeom prst="ellipse">
          <a:avLst/>
        </a:prstGeom>
        <a:solidFill>
          <a:srgbClr val="CC0066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u="none" kern="1200" dirty="0" smtClean="0">
              <a:solidFill>
                <a:schemeClr val="tx1"/>
              </a:solidFill>
            </a:rPr>
            <a:t>Социальная политика – 0,2 млн.руб.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1099393" y="3186049"/>
        <a:ext cx="1952646" cy="1027092"/>
      </dsp:txXfrm>
    </dsp:sp>
    <dsp:sp modelId="{B996E600-5247-46CD-B6E7-6B317B0E3C36}">
      <dsp:nvSpPr>
        <dsp:cNvPr id="0" name=""/>
        <dsp:cNvSpPr/>
      </dsp:nvSpPr>
      <dsp:spPr>
        <a:xfrm rot="10841674">
          <a:off x="2494768" y="2050027"/>
          <a:ext cx="124243" cy="388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41674">
        <a:off x="2494768" y="2050027"/>
        <a:ext cx="124243" cy="388012"/>
      </dsp:txXfrm>
    </dsp:sp>
    <dsp:sp modelId="{69331F7A-C9B6-4AF5-AD46-08AF1156A1EF}">
      <dsp:nvSpPr>
        <dsp:cNvPr id="0" name=""/>
        <dsp:cNvSpPr/>
      </dsp:nvSpPr>
      <dsp:spPr>
        <a:xfrm>
          <a:off x="164343" y="1715256"/>
          <a:ext cx="2272237" cy="1027092"/>
        </a:xfrm>
        <a:prstGeom prst="ellipse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u="none" kern="1200" dirty="0" smtClean="0">
              <a:solidFill>
                <a:schemeClr val="tx1"/>
              </a:solidFill>
            </a:rPr>
            <a:t>Физическая культура и спорт – 40,5 млн.руб.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164343" y="1715256"/>
        <a:ext cx="2272237" cy="1027092"/>
      </dsp:txXfrm>
    </dsp:sp>
    <dsp:sp modelId="{E91C3271-C8EB-45B5-A44C-E2192B64B121}">
      <dsp:nvSpPr>
        <dsp:cNvPr id="0" name=""/>
        <dsp:cNvSpPr/>
      </dsp:nvSpPr>
      <dsp:spPr>
        <a:xfrm rot="12656831">
          <a:off x="2682095" y="1356781"/>
          <a:ext cx="499729" cy="388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2656831">
        <a:off x="2682095" y="1356781"/>
        <a:ext cx="499729" cy="388012"/>
      </dsp:txXfrm>
    </dsp:sp>
    <dsp:sp modelId="{5901F6A5-0E1A-4D2C-B21A-A491522BBD86}">
      <dsp:nvSpPr>
        <dsp:cNvPr id="0" name=""/>
        <dsp:cNvSpPr/>
      </dsp:nvSpPr>
      <dsp:spPr>
        <a:xfrm>
          <a:off x="817957" y="391549"/>
          <a:ext cx="2074285" cy="1027092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Образование – 0,2 млн.руб.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817957" y="391549"/>
        <a:ext cx="2074285" cy="102709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CD35E5-7FF6-4863-9C50-D276C4C34428}">
      <dsp:nvSpPr>
        <dsp:cNvPr id="0" name=""/>
        <dsp:cNvSpPr/>
      </dsp:nvSpPr>
      <dsp:spPr>
        <a:xfrm>
          <a:off x="265134" y="14646"/>
          <a:ext cx="1872555" cy="1123533"/>
        </a:xfrm>
        <a:prstGeom prst="rect">
          <a:avLst/>
        </a:prstGeom>
        <a:solidFill>
          <a:srgbClr val="FFFF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Развитие культуры – 35,6 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65134" y="14646"/>
        <a:ext cx="1872555" cy="1123533"/>
      </dsp:txXfrm>
    </dsp:sp>
    <dsp:sp modelId="{FC3520D1-BE0B-4336-86EB-51F2E0767A98}">
      <dsp:nvSpPr>
        <dsp:cNvPr id="0" name=""/>
        <dsp:cNvSpPr/>
      </dsp:nvSpPr>
      <dsp:spPr>
        <a:xfrm>
          <a:off x="2324945" y="14646"/>
          <a:ext cx="3579708" cy="1123533"/>
        </a:xfrm>
        <a:prstGeom prst="rect">
          <a:avLst/>
        </a:prstGeom>
        <a:solidFill>
          <a:srgbClr val="00B0F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– 4,5 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324945" y="14646"/>
        <a:ext cx="3579708" cy="1123533"/>
      </dsp:txXfrm>
    </dsp:sp>
    <dsp:sp modelId="{0C1111F2-F238-4EFE-9008-C83A2DEE9C9D}">
      <dsp:nvSpPr>
        <dsp:cNvPr id="0" name=""/>
        <dsp:cNvSpPr/>
      </dsp:nvSpPr>
      <dsp:spPr>
        <a:xfrm>
          <a:off x="6147655" y="13703"/>
          <a:ext cx="1872555" cy="1123533"/>
        </a:xfrm>
        <a:prstGeom prst="rect">
          <a:avLst/>
        </a:prstGeom>
        <a:solidFill>
          <a:srgbClr val="92D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Развитие транспортной системы – 156,5 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147655" y="13703"/>
        <a:ext cx="1872555" cy="1123533"/>
      </dsp:txXfrm>
    </dsp:sp>
    <dsp:sp modelId="{C22615B5-877B-4EDB-88E3-0D8839C0321A}">
      <dsp:nvSpPr>
        <dsp:cNvPr id="0" name=""/>
        <dsp:cNvSpPr/>
      </dsp:nvSpPr>
      <dsp:spPr>
        <a:xfrm>
          <a:off x="88805" y="1368152"/>
          <a:ext cx="1872555" cy="1123533"/>
        </a:xfrm>
        <a:prstGeom prst="rect">
          <a:avLst/>
        </a:prstGeom>
        <a:solidFill>
          <a:srgbClr val="FFC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Развитие физической культуры и спорта – 40,5 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88805" y="1368152"/>
        <a:ext cx="1872555" cy="1123533"/>
      </dsp:txXfrm>
    </dsp:sp>
    <dsp:sp modelId="{7E153FB7-17BA-408E-A47E-38AD0FF2EF5B}">
      <dsp:nvSpPr>
        <dsp:cNvPr id="0" name=""/>
        <dsp:cNvSpPr/>
      </dsp:nvSpPr>
      <dsp:spPr>
        <a:xfrm>
          <a:off x="2231608" y="1295414"/>
          <a:ext cx="1872555" cy="1123533"/>
        </a:xfrm>
        <a:prstGeom prst="rect">
          <a:avLst/>
        </a:prstGeom>
        <a:solidFill>
          <a:srgbClr val="9933FF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Управление и распоряжение муниципальным имуществом – 1,1 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231608" y="1295414"/>
        <a:ext cx="1872555" cy="1123533"/>
      </dsp:txXfrm>
    </dsp:sp>
    <dsp:sp modelId="{98BB987E-D803-4E76-A21F-5335E5FB9819}">
      <dsp:nvSpPr>
        <dsp:cNvPr id="0" name=""/>
        <dsp:cNvSpPr/>
      </dsp:nvSpPr>
      <dsp:spPr>
        <a:xfrm>
          <a:off x="4208427" y="1368152"/>
          <a:ext cx="1872555" cy="1123533"/>
        </a:xfrm>
        <a:prstGeom prst="rect">
          <a:avLst/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</a:rPr>
            <a:t>Развитие муниципального управления и гражданского общества – 0,3 млн.руб.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4208427" y="1368152"/>
        <a:ext cx="1872555" cy="1123533"/>
      </dsp:txXfrm>
    </dsp:sp>
    <dsp:sp modelId="{B4F7B669-F4FF-4B98-8884-697A144FFF58}">
      <dsp:nvSpPr>
        <dsp:cNvPr id="0" name=""/>
        <dsp:cNvSpPr/>
      </dsp:nvSpPr>
      <dsp:spPr>
        <a:xfrm>
          <a:off x="6268238" y="1325435"/>
          <a:ext cx="1872555" cy="1208966"/>
        </a:xfrm>
        <a:prstGeom prst="rect">
          <a:avLst/>
        </a:prstGeom>
        <a:solidFill>
          <a:srgbClr val="00FF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Обеспечение общественного порядка и противодействие преступности – 1,3 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268238" y="1325435"/>
        <a:ext cx="1872555" cy="1208966"/>
      </dsp:txXfrm>
    </dsp:sp>
    <dsp:sp modelId="{EBCD320B-44EF-4FA2-AD51-AA6FAE0A223E}">
      <dsp:nvSpPr>
        <dsp:cNvPr id="0" name=""/>
        <dsp:cNvSpPr/>
      </dsp:nvSpPr>
      <dsp:spPr>
        <a:xfrm>
          <a:off x="80660" y="2681379"/>
          <a:ext cx="1872555" cy="1123533"/>
        </a:xfrm>
        <a:prstGeom prst="rect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Информационное общество – 2,2 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80660" y="2681379"/>
        <a:ext cx="1872555" cy="1123533"/>
      </dsp:txXfrm>
    </dsp:sp>
    <dsp:sp modelId="{CF1A7863-1A33-443A-AB71-16CF86956E27}">
      <dsp:nvSpPr>
        <dsp:cNvPr id="0" name=""/>
        <dsp:cNvSpPr/>
      </dsp:nvSpPr>
      <dsp:spPr>
        <a:xfrm>
          <a:off x="2148616" y="2721657"/>
          <a:ext cx="1872555" cy="1123533"/>
        </a:xfrm>
        <a:prstGeom prst="rect">
          <a:avLst/>
        </a:prstGeom>
        <a:solidFill>
          <a:srgbClr val="FF66FF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Энергоэффективность и повышение энергосбережения – 25 тыс. 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148616" y="2721657"/>
        <a:ext cx="1872555" cy="1123533"/>
      </dsp:txXfrm>
    </dsp:sp>
    <dsp:sp modelId="{8EA93272-2A0A-4C95-AA70-97F36CD1FE39}">
      <dsp:nvSpPr>
        <dsp:cNvPr id="0" name=""/>
        <dsp:cNvSpPr/>
      </dsp:nvSpPr>
      <dsp:spPr>
        <a:xfrm>
          <a:off x="4208427" y="2721657"/>
          <a:ext cx="1872555" cy="1123533"/>
        </a:xfrm>
        <a:prstGeom prst="rect">
          <a:avLst/>
        </a:prstGeom>
        <a:solidFill>
          <a:srgbClr val="FF66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Градостроительная политика поселения – 2,2 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4208427" y="2721657"/>
        <a:ext cx="1872555" cy="1123533"/>
      </dsp:txXfrm>
    </dsp:sp>
    <dsp:sp modelId="{212F5B42-D676-4B43-BFA8-45E7CF5CA88F}">
      <dsp:nvSpPr>
        <dsp:cNvPr id="0" name=""/>
        <dsp:cNvSpPr/>
      </dsp:nvSpPr>
      <dsp:spPr>
        <a:xfrm>
          <a:off x="6268238" y="2721657"/>
          <a:ext cx="1872555" cy="1123533"/>
        </a:xfrm>
        <a:prstGeom prst="rect">
          <a:avLst/>
        </a:prstGeom>
        <a:solidFill>
          <a:srgbClr val="7030A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Молодежь Аксая – 0,4 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268238" y="2721657"/>
        <a:ext cx="1872555" cy="1123533"/>
      </dsp:txXfrm>
    </dsp:sp>
    <dsp:sp modelId="{E9927A17-D192-40B3-810E-B15C09D5B53F}">
      <dsp:nvSpPr>
        <dsp:cNvPr id="0" name=""/>
        <dsp:cNvSpPr/>
      </dsp:nvSpPr>
      <dsp:spPr>
        <a:xfrm>
          <a:off x="3635355" y="3975096"/>
          <a:ext cx="1405203" cy="1641527"/>
        </a:xfrm>
        <a:prstGeom prst="rect">
          <a:avLst/>
        </a:prstGeom>
        <a:solidFill>
          <a:srgbClr val="66FFFF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Доступная среда – 0,1 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3635355" y="3975096"/>
        <a:ext cx="1405203" cy="1641527"/>
      </dsp:txXfrm>
    </dsp:sp>
    <dsp:sp modelId="{C3B35FAD-2039-4D5B-A11E-E081AB722B7F}">
      <dsp:nvSpPr>
        <dsp:cNvPr id="0" name=""/>
        <dsp:cNvSpPr/>
      </dsp:nvSpPr>
      <dsp:spPr>
        <a:xfrm>
          <a:off x="5295080" y="3960439"/>
          <a:ext cx="2934519" cy="1641538"/>
        </a:xfrm>
        <a:prstGeom prst="rect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Обеспечение качественными жилищно-коммунальными услугами и благоустройство территории Аксайского городского поселения – 172,0 млн. 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5295080" y="3960439"/>
        <a:ext cx="2934519" cy="16415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0.05468</cdr:x>
      <cdr:y>0.3125</cdr:y>
    </cdr:from>
    <cdr:to>
      <cdr:x>0.13281</cdr:x>
      <cdr:y>0.36458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0034" y="2143116"/>
          <a:ext cx="71438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0.8125</cdr:x>
      <cdr:y>0.08333</cdr:y>
    </cdr:from>
    <cdr:to>
      <cdr:x>0.96875</cdr:x>
      <cdr:y>0.14583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429520" y="571480"/>
          <a:ext cx="1428760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0.08263</cdr:x>
      <cdr:y>0.2795</cdr:y>
    </cdr:from>
    <cdr:to>
      <cdr:x>0.19201</cdr:x>
      <cdr:y>0.342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55576" y="1916832"/>
          <a:ext cx="1000171" cy="428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 smtClean="0"/>
        </a:p>
        <a:p xmlns:a="http://schemas.openxmlformats.org/drawingml/2006/main">
          <a:endParaRPr lang="ru-RU" sz="1600" dirty="0" smtClean="0"/>
        </a:p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0.09838</cdr:x>
      <cdr:y>0.71</cdr:y>
    </cdr:from>
    <cdr:to>
      <cdr:x>0.18432</cdr:x>
      <cdr:y>0.76209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99592" y="4869160"/>
          <a:ext cx="785835" cy="3572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/>
        </a:p>
      </cdr:txBody>
    </cdr:sp>
  </cdr:relSizeAnchor>
  <cdr:relSizeAnchor xmlns:cdr="http://schemas.openxmlformats.org/drawingml/2006/chartDrawing">
    <cdr:from>
      <cdr:x>0.2165</cdr:x>
      <cdr:y>0.857</cdr:y>
    </cdr:from>
    <cdr:to>
      <cdr:x>0.3415</cdr:x>
      <cdr:y>0.92991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979712" y="5877272"/>
          <a:ext cx="1143000" cy="5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/>
        </a:p>
      </cdr:txBody>
    </cdr:sp>
  </cdr:relSizeAnchor>
  <cdr:relSizeAnchor xmlns:cdr="http://schemas.openxmlformats.org/drawingml/2006/chartDrawing">
    <cdr:from>
      <cdr:x>0.2795</cdr:x>
      <cdr:y>0.2165</cdr:y>
    </cdr:from>
    <cdr:to>
      <cdr:x>0.38107</cdr:x>
      <cdr:y>0.25817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555776" y="1484784"/>
          <a:ext cx="928756" cy="2857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/>
        </a:p>
      </cdr:txBody>
    </cdr:sp>
  </cdr:relSizeAnchor>
  <cdr:relSizeAnchor xmlns:cdr="http://schemas.openxmlformats.org/drawingml/2006/chartDrawing">
    <cdr:from>
      <cdr:x>0.53937</cdr:x>
      <cdr:y>0.185</cdr:y>
    </cdr:from>
    <cdr:to>
      <cdr:x>0.64875</cdr:x>
      <cdr:y>0.23708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932040" y="1268760"/>
          <a:ext cx="1000171" cy="3571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 smtClean="0"/>
        </a:p>
        <a:p xmlns:a="http://schemas.openxmlformats.org/drawingml/2006/main">
          <a:endParaRPr lang="ru-RU" sz="1600" b="1" dirty="0"/>
        </a:p>
      </cdr:txBody>
    </cdr:sp>
  </cdr:relSizeAnchor>
  <cdr:relSizeAnchor xmlns:cdr="http://schemas.openxmlformats.org/drawingml/2006/chartDrawing">
    <cdr:from>
      <cdr:x>0</cdr:x>
      <cdr:y>1.59625E-7</cdr:y>
    </cdr:from>
    <cdr:to>
      <cdr:x>0.9918</cdr:x>
      <cdr:y>0.08352</cdr:y>
    </cdr:to>
    <cdr:sp macro="" textlink="">
      <cdr:nvSpPr>
        <cdr:cNvPr id="11" name="TextBox 6"/>
        <cdr:cNvSpPr txBox="1"/>
      </cdr:nvSpPr>
      <cdr:spPr>
        <a:xfrm xmlns:a="http://schemas.openxmlformats.org/drawingml/2006/main">
          <a:off x="0" y="1"/>
          <a:ext cx="8427269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Структура расходов на 2018 год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568" cy="511891"/>
          </a:xfrm>
          <a:prstGeom prst="rect">
            <a:avLst/>
          </a:prstGeom>
        </p:spPr>
        <p:txBody>
          <a:bodyPr vert="horz" lIns="93618" tIns="46809" rIns="93618" bIns="4680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5442" y="1"/>
            <a:ext cx="3078568" cy="511891"/>
          </a:xfrm>
          <a:prstGeom prst="rect">
            <a:avLst/>
          </a:prstGeom>
        </p:spPr>
        <p:txBody>
          <a:bodyPr vert="horz" lIns="93618" tIns="46809" rIns="93618" bIns="46809" rtlCol="0"/>
          <a:lstStyle>
            <a:lvl1pPr algn="r">
              <a:defRPr sz="1200"/>
            </a:lvl1pPr>
          </a:lstStyle>
          <a:p>
            <a:fld id="{D9E0674C-5686-473C-9832-BD0395950D9F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212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8" tIns="46809" rIns="93618" bIns="4680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566" y="4862156"/>
            <a:ext cx="5684520" cy="4607016"/>
          </a:xfrm>
          <a:prstGeom prst="rect">
            <a:avLst/>
          </a:prstGeom>
        </p:spPr>
        <p:txBody>
          <a:bodyPr vert="horz" lIns="93618" tIns="46809" rIns="93618" bIns="4680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2695"/>
            <a:ext cx="3078568" cy="511890"/>
          </a:xfrm>
          <a:prstGeom prst="rect">
            <a:avLst/>
          </a:prstGeom>
        </p:spPr>
        <p:txBody>
          <a:bodyPr vert="horz" lIns="93618" tIns="46809" rIns="93618" bIns="4680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5442" y="9722695"/>
            <a:ext cx="3078568" cy="511890"/>
          </a:xfrm>
          <a:prstGeom prst="rect">
            <a:avLst/>
          </a:prstGeom>
        </p:spPr>
        <p:txBody>
          <a:bodyPr vert="horz" lIns="93618" tIns="46809" rIns="93618" bIns="46809" rtlCol="0" anchor="b"/>
          <a:lstStyle>
            <a:lvl1pPr algn="r">
              <a:defRPr sz="1200"/>
            </a:lvl1pPr>
          </a:lstStyle>
          <a:p>
            <a:fld id="{213E9B11-412C-4F50-9324-91D28D1E7D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3865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E9B11-412C-4F50-9324-91D28D1E7D8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E9B11-412C-4F50-9324-91D28D1E7D81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541FA171-7AF5-4F13-8129-3CBD2AB42B1F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02.02.2018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E034DFC-E9AF-4B1A-96DC-09DDC3157519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653451B-F088-4891-9CD7-4FB569A30553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02.02.2018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99C9389-8DD2-447C-886B-BFA1D3B71CB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D81BA9-095B-4965-8BE9-ACE2F64BCA9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02.02.2018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94F1D-3482-4E22-A420-D4DF7D8790E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4E94246-2844-4446-9427-6974B5C0308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02.02.2018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20BACBD-C4DA-4223-870C-11AF100BCE7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36DA516C-1020-4C12-8569-F1D76C28DBCC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02.02.2018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9BF9E07-670A-41A4-829B-2CBB9FE6F534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82866C1-AE1F-4FF8-BA3F-7133ED4CA8C3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02.02.2018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768EA5A3-70CE-4026-9F88-64D16C310412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253DAB-4D5C-46FF-BA09-FD94ED91F5E5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02.02.2018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C7A747AF-77D1-47C6-97C5-AEC63F85880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8A88B3C-5F99-4845-BDC7-91F9CB38C5B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02.02.2018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D4F0C3-53BE-46BA-8F05-0D9E579796F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5632AC-4812-481B-9389-DFB1920FABD1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02.02.2018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B8C72E-374F-4F08-91DC-9A548A28FC1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B092AD44-A387-42B6-ACAC-22D96678160E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02.02.2018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7B0B3AE5-EA21-4BE3-8019-9AF2214CEA2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2A74002C-0997-487B-8720-9A3155C2125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02.02.2018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F63D692A-8015-4427-B990-476B2DFA702E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5D27C09-9D31-4806-8C2E-05443FFD3521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840E29B-8311-4623-A08C-482FDB31A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052736"/>
            <a:ext cx="8572561" cy="4824536"/>
          </a:xfrm>
          <a:solidFill>
            <a:schemeClr val="accent5">
              <a:lumMod val="40000"/>
              <a:lumOff val="60000"/>
            </a:schemeClr>
          </a:solidFill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000" i="1" dirty="0" smtClean="0">
                <a:solidFill>
                  <a:srgbClr val="008000"/>
                </a:solidFill>
                <a:latin typeface="Impact" pitchFamily="34" charset="0"/>
                <a:cs typeface="Times New Roman" pitchFamily="18" charset="0"/>
              </a:rPr>
              <a:t>О бюджете  </a:t>
            </a:r>
            <a:r>
              <a:rPr lang="ru-RU" sz="6000" i="1" dirty="0" err="1" smtClean="0">
                <a:solidFill>
                  <a:srgbClr val="008000"/>
                </a:solidFill>
                <a:latin typeface="Impact" pitchFamily="34" charset="0"/>
                <a:cs typeface="Times New Roman" pitchFamily="18" charset="0"/>
              </a:rPr>
              <a:t>Аксайкого</a:t>
            </a:r>
            <a:r>
              <a:rPr lang="ru-RU" sz="6000" i="1" dirty="0" smtClean="0">
                <a:solidFill>
                  <a:srgbClr val="008000"/>
                </a:solidFill>
                <a:latin typeface="Impact" pitchFamily="34" charset="0"/>
                <a:cs typeface="Times New Roman" pitchFamily="18" charset="0"/>
              </a:rPr>
              <a:t> городского поселения</a:t>
            </a:r>
            <a:br>
              <a:rPr lang="ru-RU" sz="6000" i="1" dirty="0" smtClean="0">
                <a:solidFill>
                  <a:srgbClr val="008000"/>
                </a:solidFill>
                <a:latin typeface="Impact" pitchFamily="34" charset="0"/>
                <a:cs typeface="Times New Roman" pitchFamily="18" charset="0"/>
              </a:rPr>
            </a:br>
            <a:r>
              <a:rPr lang="ru-RU" sz="6000" i="1" dirty="0" smtClean="0">
                <a:solidFill>
                  <a:srgbClr val="008000"/>
                </a:solidFill>
                <a:latin typeface="Impact" pitchFamily="34" charset="0"/>
                <a:cs typeface="Times New Roman" pitchFamily="18" charset="0"/>
              </a:rPr>
              <a:t>на 2018 год и плановый период 2019 и 2020годов</a:t>
            </a:r>
            <a:endParaRPr lang="ru-RU" sz="6000" i="1" dirty="0">
              <a:solidFill>
                <a:srgbClr val="008000"/>
              </a:solidFill>
              <a:latin typeface="Impact" pitchFamily="34" charset="0"/>
              <a:cs typeface="Times New Roman" pitchFamily="18" charset="0"/>
            </a:endParaRPr>
          </a:p>
        </p:txBody>
      </p:sp>
      <p:pic>
        <p:nvPicPr>
          <p:cNvPr id="3" name="Содержимое 3" descr="Герб_Аксай_цвет_new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88640"/>
            <a:ext cx="1152128" cy="189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6490280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Доля программных расходов в общем объеме расходов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400" dirty="0" smtClean="0"/>
              <a:t>факт 2016 год      план  2017 год       проект 2018 год</a:t>
            </a:r>
            <a:endParaRPr lang="ru-RU" sz="2400" dirty="0"/>
          </a:p>
        </p:txBody>
      </p:sp>
      <p:sp>
        <p:nvSpPr>
          <p:cNvPr id="12" name="Овал 11"/>
          <p:cNvSpPr/>
          <p:nvPr/>
        </p:nvSpPr>
        <p:spPr>
          <a:xfrm>
            <a:off x="971600" y="2636912"/>
            <a:ext cx="2088232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303,3млн.руб.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1979712" y="3717032"/>
            <a:ext cx="1512168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32,1 млн.руб.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572000" y="3573016"/>
            <a:ext cx="1512168" cy="10081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30,6 млн.руб.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491880" y="2564904"/>
            <a:ext cx="1944216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477,1млн.руб.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5940152" y="2492896"/>
            <a:ext cx="1944216" cy="134644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423,2млн.руб.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7092280" y="3645024"/>
            <a:ext cx="1512168" cy="9361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32,7 млн.руб.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39552" y="4725144"/>
            <a:ext cx="432048" cy="43204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39552" y="5373216"/>
            <a:ext cx="432048" cy="4320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259633" y="4721662"/>
            <a:ext cx="73448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- расходы бюджета поселения, формируемые в рамках муниципальных программ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115616" y="5445224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 </a:t>
            </a:r>
            <a:r>
              <a:rPr lang="ru-RU" dirty="0" err="1" smtClean="0"/>
              <a:t>непрограммные</a:t>
            </a:r>
            <a:r>
              <a:rPr lang="ru-RU" dirty="0" smtClean="0"/>
              <a:t> расходы бюджета поселения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Объем капитальных вложений в объекты муниципальной собственности    </a:t>
            </a:r>
            <a:r>
              <a:rPr lang="ru-RU" sz="3100" dirty="0" smtClean="0"/>
              <a:t>млн.руб.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467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ОСНОВНЫЕ ПАРАМЕТРЫ БЮДЖЕТА НА 2018 год</a:t>
            </a:r>
            <a:endParaRPr lang="ru-RU" sz="3200" dirty="0"/>
          </a:p>
        </p:txBody>
      </p:sp>
      <p:sp>
        <p:nvSpPr>
          <p:cNvPr id="7" name="Пятиугольник 6"/>
          <p:cNvSpPr/>
          <p:nvPr/>
        </p:nvSpPr>
        <p:spPr>
          <a:xfrm>
            <a:off x="467544" y="1628800"/>
            <a:ext cx="1944216" cy="1224136"/>
          </a:xfrm>
          <a:prstGeom prst="homePlate">
            <a:avLst/>
          </a:prstGeom>
          <a:solidFill>
            <a:srgbClr val="00CC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Налоговые доходы – 298,3млн.руб.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467544" y="3140968"/>
            <a:ext cx="1944216" cy="1224136"/>
          </a:xfrm>
          <a:prstGeom prst="homePlate">
            <a:avLst/>
          </a:prstGeom>
          <a:solidFill>
            <a:srgbClr val="00FF9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Неналоговые доходы – 34,5млн.руб.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467544" y="4725144"/>
            <a:ext cx="2016224" cy="1368152"/>
          </a:xfrm>
          <a:prstGeom prst="homePlate">
            <a:avLst>
              <a:gd name="adj" fmla="val 33056"/>
            </a:avLst>
          </a:prstGeom>
          <a:solidFill>
            <a:srgbClr val="99FF3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Безвозмездные поступления – 36,6млн. 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6200000">
            <a:off x="622852" y="3368282"/>
            <a:ext cx="4736033" cy="85800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Доходы бюджета Аксайского городского поселения – 369,4 млн.руб.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6200000">
            <a:off x="3815916" y="3392996"/>
            <a:ext cx="4752528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Расходы бюджета Аксайского городского поселения – 455,9 млн.руб.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Выноска со стрелками влево/вправо 14"/>
          <p:cNvSpPr/>
          <p:nvPr/>
        </p:nvSpPr>
        <p:spPr>
          <a:xfrm>
            <a:off x="3419872" y="2708920"/>
            <a:ext cx="2304256" cy="2088232"/>
          </a:xfrm>
          <a:prstGeom prst="left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Бюджет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Пятиугольник 15"/>
          <p:cNvSpPr/>
          <p:nvPr/>
        </p:nvSpPr>
        <p:spPr>
          <a:xfrm flipH="1">
            <a:off x="6660232" y="1628800"/>
            <a:ext cx="2016224" cy="936104"/>
          </a:xfrm>
          <a:prstGeom prst="homePlate">
            <a:avLst/>
          </a:prstGeom>
          <a:solidFill>
            <a:srgbClr val="66C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Расходы на ЖКХ – 198,8 млн.руб.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ятиугольник 16"/>
          <p:cNvSpPr/>
          <p:nvPr/>
        </p:nvSpPr>
        <p:spPr>
          <a:xfrm flipH="1">
            <a:off x="6660232" y="2708920"/>
            <a:ext cx="2016224" cy="1152128"/>
          </a:xfrm>
          <a:prstGeom prst="homePlate">
            <a:avLst>
              <a:gd name="adj" fmla="val 39939"/>
            </a:avLst>
          </a:prstGeom>
          <a:solidFill>
            <a:srgbClr val="999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Расходы на дорожное хозяйство – 136,2млн.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ятиугольник 17"/>
          <p:cNvSpPr/>
          <p:nvPr/>
        </p:nvSpPr>
        <p:spPr>
          <a:xfrm flipH="1">
            <a:off x="6660232" y="4005064"/>
            <a:ext cx="2016224" cy="1080120"/>
          </a:xfrm>
          <a:prstGeom prst="homePlate">
            <a:avLst/>
          </a:prstGeom>
          <a:solidFill>
            <a:srgbClr val="66FF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Культура, Спорт– 76,4 млн.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ятиугольник 18"/>
          <p:cNvSpPr/>
          <p:nvPr/>
        </p:nvSpPr>
        <p:spPr>
          <a:xfrm flipH="1">
            <a:off x="6660232" y="5301208"/>
            <a:ext cx="2016224" cy="864096"/>
          </a:xfrm>
          <a:prstGeom prst="homePlat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Прочие расходы – 44,5 млн.руб.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635896" y="1484784"/>
            <a:ext cx="1872208" cy="1080120"/>
          </a:xfrm>
          <a:prstGeom prst="rect">
            <a:avLst/>
          </a:prstGeom>
          <a:solidFill>
            <a:srgbClr val="FF66FF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Доходы в расчете на 1 человека -8 245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635896" y="5013176"/>
            <a:ext cx="1944216" cy="1152128"/>
          </a:xfrm>
          <a:prstGeom prst="rect">
            <a:avLst/>
          </a:prstGeom>
          <a:solidFill>
            <a:srgbClr val="D60093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Расхода в расчете на 1 человека -10175 руб.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1538" y="188640"/>
            <a:ext cx="6643734" cy="792088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Основные характеристики бюджета </a:t>
            </a:r>
            <a:br>
              <a:rPr lang="ru-RU" sz="2000" b="1" dirty="0" smtClean="0"/>
            </a:br>
            <a:r>
              <a:rPr lang="ru-RU" sz="2000" b="1" dirty="0" smtClean="0"/>
              <a:t>Аксайского городского поселения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5272" y="692696"/>
            <a:ext cx="1428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23191457"/>
              </p:ext>
            </p:extLst>
          </p:nvPr>
        </p:nvGraphicFramePr>
        <p:xfrm>
          <a:off x="457200" y="1484783"/>
          <a:ext cx="8075240" cy="4991796"/>
        </p:xfrm>
        <a:graphic>
          <a:graphicData uri="http://schemas.openxmlformats.org/drawingml/2006/table">
            <a:tbl>
              <a:tblPr/>
              <a:tblGrid>
                <a:gridCol w="2559413"/>
                <a:gridCol w="1834883"/>
                <a:gridCol w="2024519"/>
                <a:gridCol w="1656425"/>
              </a:tblGrid>
              <a:tr h="1130129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год  </a:t>
                      </a: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год </a:t>
                      </a: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год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 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603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. Доходы, всего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443,1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      332,5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   350,6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998996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</a:p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 неналоговые доходы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332,3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   302,5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    319,4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630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110,8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   30,0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     31,2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463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. Расходы, всего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     608,8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        332,5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    350,6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16630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. Дефицит 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(-), профицит (+)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  -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165,7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945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VI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. Источники финансирования дефицита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    165,7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1000125" y="142874"/>
            <a:ext cx="8001000" cy="1197893"/>
          </a:xfrm>
        </p:spPr>
        <p:txBody>
          <a:bodyPr lIns="91440" rIns="91440" bIns="4572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Динамика доходов       </a:t>
            </a:r>
            <a:b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(млн.руб.)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332874909"/>
      </p:ext>
    </p:extLst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2758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собственных доходов бюджета</a:t>
            </a:r>
            <a:b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поселения в 2018 году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		     </a:t>
            </a:r>
            <a:endParaRPr lang="ru-RU" sz="3100" b="1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3499996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Динамика расходов бюджета                                                                         </a:t>
            </a:r>
            <a:r>
              <a:rPr lang="ru-RU" sz="2000" dirty="0" smtClean="0"/>
              <a:t>млн.руб.</a:t>
            </a:r>
            <a:endParaRPr lang="ru-RU" sz="2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267744" y="1646238"/>
          <a:ext cx="4824536" cy="4015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 noGrp="1"/>
          </p:cNvGraphicFramePr>
          <p:nvPr/>
        </p:nvGraphicFramePr>
        <p:xfrm>
          <a:off x="179512" y="1412775"/>
          <a:ext cx="8712968" cy="4752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Расходы бюджета по разделам в 2018 г.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1550834009"/>
              </p:ext>
            </p:extLst>
          </p:nvPr>
        </p:nvGraphicFramePr>
        <p:xfrm>
          <a:off x="323528" y="332656"/>
          <a:ext cx="8496944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 noGrp="1"/>
          </p:cNvGraphicFramePr>
          <p:nvPr/>
        </p:nvGraphicFramePr>
        <p:xfrm>
          <a:off x="179512" y="1196751"/>
          <a:ext cx="8784976" cy="5256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1538" y="0"/>
            <a:ext cx="7316886" cy="836712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Расходы по муниципальным программам на 2018 год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467544" y="908720"/>
          <a:ext cx="822960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11560" y="5013176"/>
            <a:ext cx="1440160" cy="1440160"/>
          </a:xfrm>
          <a:prstGeom prst="rect">
            <a:avLst/>
          </a:prstGeom>
          <a:solidFill>
            <a:srgbClr val="99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Городские леса – 0,1 млн. руб.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5013176"/>
            <a:ext cx="1368152" cy="1440160"/>
          </a:xfrm>
          <a:prstGeom prst="rect">
            <a:avLst/>
          </a:prstGeom>
          <a:solidFill>
            <a:srgbClr val="D600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Формирование современной городской среды – 6,3 млн. руб.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164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11060</TotalTime>
  <Words>472</Words>
  <Application>Microsoft Office PowerPoint</Application>
  <PresentationFormat>Экран (4:3)</PresentationFormat>
  <Paragraphs>109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Литейная</vt:lpstr>
      <vt:lpstr>О бюджете  Аксайкого городского поселения на 2018 год и плановый период 2019 и 2020годов</vt:lpstr>
      <vt:lpstr>Основные характеристики бюджета  Аксайского городского поселения</vt:lpstr>
      <vt:lpstr>Динамика доходов                                                                      (млн.руб.)</vt:lpstr>
      <vt:lpstr> Структура собственных доходов бюджета поселения в 2018 году             </vt:lpstr>
      <vt:lpstr>Слайд 5</vt:lpstr>
      <vt:lpstr>  Динамика расходов бюджета                                                                         млн.руб.</vt:lpstr>
      <vt:lpstr>Расходы бюджета по разделам в 2018 г.</vt:lpstr>
      <vt:lpstr>Слайд 8</vt:lpstr>
      <vt:lpstr>Расходы по муниципальным программам на 2018 год</vt:lpstr>
      <vt:lpstr>Доля программных расходов в общем объеме расходов</vt:lpstr>
      <vt:lpstr>Объем капитальных вложений в объекты муниципальной собственности    млн.руб.</vt:lpstr>
      <vt:lpstr>ОСНОВНЫЕ ПАРАМЕТРЫ БЮДЖЕТА НА 2018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DEPO</cp:lastModifiedBy>
  <cp:revision>300</cp:revision>
  <dcterms:created xsi:type="dcterms:W3CDTF">2013-11-01T08:35:25Z</dcterms:created>
  <dcterms:modified xsi:type="dcterms:W3CDTF">2018-02-02T15:07:23Z</dcterms:modified>
</cp:coreProperties>
</file>